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9" r:id="rId4"/>
    <p:sldId id="264" r:id="rId5"/>
    <p:sldId id="259" r:id="rId6"/>
    <p:sldId id="265" r:id="rId7"/>
    <p:sldId id="260" r:id="rId8"/>
    <p:sldId id="266" r:id="rId9"/>
    <p:sldId id="268" r:id="rId10"/>
    <p:sldId id="269" r:id="rId11"/>
    <p:sldId id="270" r:id="rId12"/>
    <p:sldId id="261" r:id="rId13"/>
    <p:sldId id="272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2" r:id="rId27"/>
    <p:sldId id="287" r:id="rId28"/>
    <p:sldId id="263" r:id="rId29"/>
    <p:sldId id="288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52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C8432-E097-4D93-9FA7-95AB22D8149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2C97544-EF38-48AA-8962-47BD12094691}">
      <dgm:prSet phldrT="[Texto]"/>
      <dgm:spPr/>
      <dgm:t>
        <a:bodyPr/>
        <a:lstStyle/>
        <a:p>
          <a:r>
            <a:rPr lang="es-CO" dirty="0" smtClean="0"/>
            <a:t>EXPEDIENTE FISICO</a:t>
          </a:r>
        </a:p>
      </dgm:t>
    </dgm:pt>
    <dgm:pt modelId="{263593C2-0719-4656-AA8F-3C72AB1515C4}" type="parTrans" cxnId="{90E70077-9F1A-4D68-A456-922FE8771D21}">
      <dgm:prSet/>
      <dgm:spPr/>
      <dgm:t>
        <a:bodyPr/>
        <a:lstStyle/>
        <a:p>
          <a:endParaRPr lang="es-CO"/>
        </a:p>
      </dgm:t>
    </dgm:pt>
    <dgm:pt modelId="{196D267A-2F50-496A-BB50-D2E01143C56F}" type="sibTrans" cxnId="{90E70077-9F1A-4D68-A456-922FE8771D21}">
      <dgm:prSet/>
      <dgm:spPr/>
      <dgm:t>
        <a:bodyPr/>
        <a:lstStyle/>
        <a:p>
          <a:endParaRPr lang="es-CO"/>
        </a:p>
      </dgm:t>
    </dgm:pt>
    <dgm:pt modelId="{8ED4604A-473E-4407-B332-8DDD7E23E693}">
      <dgm:prSet phldrT="[Texto]"/>
      <dgm:spPr/>
      <dgm:t>
        <a:bodyPr/>
        <a:lstStyle/>
        <a:p>
          <a:r>
            <a:rPr lang="es-CO" dirty="0" smtClean="0"/>
            <a:t>EXPEDIENTE DIGITAL O DIGITALIZADO</a:t>
          </a:r>
          <a:endParaRPr lang="es-CO" dirty="0"/>
        </a:p>
      </dgm:t>
    </dgm:pt>
    <dgm:pt modelId="{BC03F6B0-5973-40DF-9707-F136604A7083}" type="parTrans" cxnId="{B65A6B94-30C1-4DE1-A91A-332805DEFC34}">
      <dgm:prSet/>
      <dgm:spPr/>
      <dgm:t>
        <a:bodyPr/>
        <a:lstStyle/>
        <a:p>
          <a:endParaRPr lang="es-CO"/>
        </a:p>
      </dgm:t>
    </dgm:pt>
    <dgm:pt modelId="{3501BE64-E032-46B3-9A58-BC17A4A0BAFF}" type="sibTrans" cxnId="{B65A6B94-30C1-4DE1-A91A-332805DEFC34}">
      <dgm:prSet/>
      <dgm:spPr/>
      <dgm:t>
        <a:bodyPr/>
        <a:lstStyle/>
        <a:p>
          <a:endParaRPr lang="es-CO"/>
        </a:p>
      </dgm:t>
    </dgm:pt>
    <dgm:pt modelId="{CD08A4B6-AF20-4D34-B490-EA56EEF2AFCC}">
      <dgm:prSet phldrT="[Texto]"/>
      <dgm:spPr/>
      <dgm:t>
        <a:bodyPr/>
        <a:lstStyle/>
        <a:p>
          <a:r>
            <a:rPr lang="es-CO" dirty="0" smtClean="0"/>
            <a:t>EXPEDIENTE</a:t>
          </a:r>
        </a:p>
        <a:p>
          <a:r>
            <a:rPr lang="es-CO" dirty="0" smtClean="0"/>
            <a:t>HIBRIDO</a:t>
          </a:r>
          <a:endParaRPr lang="es-CO" dirty="0"/>
        </a:p>
      </dgm:t>
    </dgm:pt>
    <dgm:pt modelId="{7FC54FA9-8FF1-4862-A97E-E6C076B3ADF2}" type="parTrans" cxnId="{B7B056D7-AF29-4EA6-BCDF-90696327444E}">
      <dgm:prSet/>
      <dgm:spPr/>
      <dgm:t>
        <a:bodyPr/>
        <a:lstStyle/>
        <a:p>
          <a:endParaRPr lang="es-CO"/>
        </a:p>
      </dgm:t>
    </dgm:pt>
    <dgm:pt modelId="{B316D9BA-3150-4767-9E24-B3C67676E5DD}" type="sibTrans" cxnId="{B7B056D7-AF29-4EA6-BCDF-90696327444E}">
      <dgm:prSet/>
      <dgm:spPr/>
      <dgm:t>
        <a:bodyPr/>
        <a:lstStyle/>
        <a:p>
          <a:endParaRPr lang="es-CO"/>
        </a:p>
      </dgm:t>
    </dgm:pt>
    <dgm:pt modelId="{EFB12160-21A4-4384-99A3-DFE67857CC2E}">
      <dgm:prSet phldrT="[Texto]"/>
      <dgm:spPr/>
      <dgm:t>
        <a:bodyPr/>
        <a:lstStyle/>
        <a:p>
          <a:r>
            <a:rPr lang="es-CO" dirty="0" smtClean="0"/>
            <a:t>EXPEDIENTE ELECTRONICO</a:t>
          </a:r>
          <a:endParaRPr lang="es-CO" dirty="0"/>
        </a:p>
      </dgm:t>
    </dgm:pt>
    <dgm:pt modelId="{0F02812D-5A80-4CC1-A50F-6584D4664E12}" type="parTrans" cxnId="{32DE8FF3-1BF5-47C1-A1F8-51DDE3F37E3B}">
      <dgm:prSet/>
      <dgm:spPr/>
      <dgm:t>
        <a:bodyPr/>
        <a:lstStyle/>
        <a:p>
          <a:endParaRPr lang="es-CO"/>
        </a:p>
      </dgm:t>
    </dgm:pt>
    <dgm:pt modelId="{98F80F19-C072-436D-9E53-8A7337C6FCA9}" type="sibTrans" cxnId="{32DE8FF3-1BF5-47C1-A1F8-51DDE3F37E3B}">
      <dgm:prSet/>
      <dgm:spPr/>
      <dgm:t>
        <a:bodyPr/>
        <a:lstStyle/>
        <a:p>
          <a:endParaRPr lang="es-CO"/>
        </a:p>
      </dgm:t>
    </dgm:pt>
    <dgm:pt modelId="{A755B6C0-EB33-4820-A518-D0CC3210833B}">
      <dgm:prSet phldrT="[Texto]"/>
      <dgm:spPr/>
      <dgm:t>
        <a:bodyPr/>
        <a:lstStyle/>
        <a:p>
          <a:r>
            <a:rPr lang="es-CO" dirty="0" smtClean="0"/>
            <a:t>EXPEDIENTE VIRTUAL</a:t>
          </a:r>
          <a:endParaRPr lang="es-CO" dirty="0"/>
        </a:p>
      </dgm:t>
    </dgm:pt>
    <dgm:pt modelId="{550F8AE3-54D8-4A3A-8E2D-2F79280B4FED}" type="parTrans" cxnId="{482B9B18-1084-4A6B-B486-DE4D807C0A4E}">
      <dgm:prSet/>
      <dgm:spPr/>
      <dgm:t>
        <a:bodyPr/>
        <a:lstStyle/>
        <a:p>
          <a:endParaRPr lang="es-CO"/>
        </a:p>
      </dgm:t>
    </dgm:pt>
    <dgm:pt modelId="{9412B27F-98D2-4191-B438-5583C6DBEF21}" type="sibTrans" cxnId="{482B9B18-1084-4A6B-B486-DE4D807C0A4E}">
      <dgm:prSet/>
      <dgm:spPr/>
      <dgm:t>
        <a:bodyPr/>
        <a:lstStyle/>
        <a:p>
          <a:endParaRPr lang="es-CO"/>
        </a:p>
      </dgm:t>
    </dgm:pt>
    <dgm:pt modelId="{3030F2B9-BC90-483D-B2C8-BD9568DEF554}" type="pres">
      <dgm:prSet presAssocID="{EE1C8432-E097-4D93-9FA7-95AB22D8149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8D77016-C906-4610-8A52-3FEB1DF18A62}" type="pres">
      <dgm:prSet presAssocID="{42C97544-EF38-48AA-8962-47BD12094691}" presName="composite" presStyleCnt="0"/>
      <dgm:spPr/>
    </dgm:pt>
    <dgm:pt modelId="{B5877374-E044-421E-8861-93D5C2F567BC}" type="pres">
      <dgm:prSet presAssocID="{42C97544-EF38-48AA-8962-47BD12094691}" presName="LShape" presStyleLbl="alignNode1" presStyleIdx="0" presStyleCnt="9"/>
      <dgm:spPr/>
    </dgm:pt>
    <dgm:pt modelId="{1783F2CA-5245-47E5-BB2F-63AC2F3D04B0}" type="pres">
      <dgm:prSet presAssocID="{42C97544-EF38-48AA-8962-47BD1209469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7684FE-086B-4357-97AB-67D99BD0C16A}" type="pres">
      <dgm:prSet presAssocID="{42C97544-EF38-48AA-8962-47BD12094691}" presName="Triangle" presStyleLbl="alignNode1" presStyleIdx="1" presStyleCnt="9"/>
      <dgm:spPr/>
    </dgm:pt>
    <dgm:pt modelId="{AFAD69B2-5E87-4100-8ED9-77770FD386AA}" type="pres">
      <dgm:prSet presAssocID="{196D267A-2F50-496A-BB50-D2E01143C56F}" presName="sibTrans" presStyleCnt="0"/>
      <dgm:spPr/>
    </dgm:pt>
    <dgm:pt modelId="{9F131D0F-266B-46C3-8EB4-F9AF48D59C2E}" type="pres">
      <dgm:prSet presAssocID="{196D267A-2F50-496A-BB50-D2E01143C56F}" presName="space" presStyleCnt="0"/>
      <dgm:spPr/>
    </dgm:pt>
    <dgm:pt modelId="{C8013220-538E-45C8-BDB2-32EC64AD866A}" type="pres">
      <dgm:prSet presAssocID="{8ED4604A-473E-4407-B332-8DDD7E23E693}" presName="composite" presStyleCnt="0"/>
      <dgm:spPr/>
    </dgm:pt>
    <dgm:pt modelId="{002588F5-03F8-4D19-AC4D-CFD908949485}" type="pres">
      <dgm:prSet presAssocID="{8ED4604A-473E-4407-B332-8DDD7E23E693}" presName="LShape" presStyleLbl="alignNode1" presStyleIdx="2" presStyleCnt="9"/>
      <dgm:spPr/>
    </dgm:pt>
    <dgm:pt modelId="{12F46A5A-6A9F-44FA-B7B5-8B14C84C9A7C}" type="pres">
      <dgm:prSet presAssocID="{8ED4604A-473E-4407-B332-8DDD7E23E69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00816D-82D6-4DDA-9928-A2B9123E5F7E}" type="pres">
      <dgm:prSet presAssocID="{8ED4604A-473E-4407-B332-8DDD7E23E693}" presName="Triangle" presStyleLbl="alignNode1" presStyleIdx="3" presStyleCnt="9"/>
      <dgm:spPr/>
    </dgm:pt>
    <dgm:pt modelId="{4B80F8E3-AD17-418D-906A-91D95E962E1F}" type="pres">
      <dgm:prSet presAssocID="{3501BE64-E032-46B3-9A58-BC17A4A0BAFF}" presName="sibTrans" presStyleCnt="0"/>
      <dgm:spPr/>
    </dgm:pt>
    <dgm:pt modelId="{713B698F-B0E2-4E02-B237-9F010C22A145}" type="pres">
      <dgm:prSet presAssocID="{3501BE64-E032-46B3-9A58-BC17A4A0BAFF}" presName="space" presStyleCnt="0"/>
      <dgm:spPr/>
    </dgm:pt>
    <dgm:pt modelId="{682A7565-30AE-406B-9F68-0379DE2C3096}" type="pres">
      <dgm:prSet presAssocID="{CD08A4B6-AF20-4D34-B490-EA56EEF2AFCC}" presName="composite" presStyleCnt="0"/>
      <dgm:spPr/>
    </dgm:pt>
    <dgm:pt modelId="{88338745-D7EB-42A2-B07F-487FD3248E01}" type="pres">
      <dgm:prSet presAssocID="{CD08A4B6-AF20-4D34-B490-EA56EEF2AFCC}" presName="LShape" presStyleLbl="alignNode1" presStyleIdx="4" presStyleCnt="9"/>
      <dgm:spPr/>
    </dgm:pt>
    <dgm:pt modelId="{5D80652A-68C2-45DF-8F5F-64B4D20CA44C}" type="pres">
      <dgm:prSet presAssocID="{CD08A4B6-AF20-4D34-B490-EA56EEF2AFC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289EA2-C742-4F81-9F25-EEABFB419A91}" type="pres">
      <dgm:prSet presAssocID="{CD08A4B6-AF20-4D34-B490-EA56EEF2AFCC}" presName="Triangle" presStyleLbl="alignNode1" presStyleIdx="5" presStyleCnt="9"/>
      <dgm:spPr/>
    </dgm:pt>
    <dgm:pt modelId="{D79CBEDC-3AE4-486D-A087-DC2DD31DAEF6}" type="pres">
      <dgm:prSet presAssocID="{B316D9BA-3150-4767-9E24-B3C67676E5DD}" presName="sibTrans" presStyleCnt="0"/>
      <dgm:spPr/>
    </dgm:pt>
    <dgm:pt modelId="{615B928D-24D4-421C-B721-923F80D797A6}" type="pres">
      <dgm:prSet presAssocID="{B316D9BA-3150-4767-9E24-B3C67676E5DD}" presName="space" presStyleCnt="0"/>
      <dgm:spPr/>
    </dgm:pt>
    <dgm:pt modelId="{37EE4674-E8F4-4AE4-835E-4F36AC6C1C94}" type="pres">
      <dgm:prSet presAssocID="{EFB12160-21A4-4384-99A3-DFE67857CC2E}" presName="composite" presStyleCnt="0"/>
      <dgm:spPr/>
    </dgm:pt>
    <dgm:pt modelId="{6EADFBCF-0D8D-42FC-85A9-4D7DA21049F2}" type="pres">
      <dgm:prSet presAssocID="{EFB12160-21A4-4384-99A3-DFE67857CC2E}" presName="LShape" presStyleLbl="alignNode1" presStyleIdx="6" presStyleCnt="9"/>
      <dgm:spPr/>
    </dgm:pt>
    <dgm:pt modelId="{F82B3D22-9D99-4E72-9EB8-AD304B794215}" type="pres">
      <dgm:prSet presAssocID="{EFB12160-21A4-4384-99A3-DFE67857CC2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503B83-E02E-488E-BC74-33EAB6E082C9}" type="pres">
      <dgm:prSet presAssocID="{EFB12160-21A4-4384-99A3-DFE67857CC2E}" presName="Triangle" presStyleLbl="alignNode1" presStyleIdx="7" presStyleCnt="9"/>
      <dgm:spPr/>
    </dgm:pt>
    <dgm:pt modelId="{644594BD-0677-4F33-9C24-3BD8D36ED7EC}" type="pres">
      <dgm:prSet presAssocID="{98F80F19-C072-436D-9E53-8A7337C6FCA9}" presName="sibTrans" presStyleCnt="0"/>
      <dgm:spPr/>
    </dgm:pt>
    <dgm:pt modelId="{F8AD44F8-C077-4247-939B-E7EA3C60BE10}" type="pres">
      <dgm:prSet presAssocID="{98F80F19-C072-436D-9E53-8A7337C6FCA9}" presName="space" presStyleCnt="0"/>
      <dgm:spPr/>
    </dgm:pt>
    <dgm:pt modelId="{5DDAA2E2-F193-43AC-9776-92E1F99A6EB1}" type="pres">
      <dgm:prSet presAssocID="{A755B6C0-EB33-4820-A518-D0CC3210833B}" presName="composite" presStyleCnt="0"/>
      <dgm:spPr/>
    </dgm:pt>
    <dgm:pt modelId="{9941D66B-55FD-4B07-82FC-F0751AEA29BD}" type="pres">
      <dgm:prSet presAssocID="{A755B6C0-EB33-4820-A518-D0CC3210833B}" presName="LShape" presStyleLbl="alignNode1" presStyleIdx="8" presStyleCnt="9"/>
      <dgm:spPr/>
    </dgm:pt>
    <dgm:pt modelId="{9E46CE3E-B369-4059-BDFF-444DC5C72F90}" type="pres">
      <dgm:prSet presAssocID="{A755B6C0-EB33-4820-A518-D0CC3210833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7D29069-EEF1-42CA-BDC5-AD9B395732C0}" type="presOf" srcId="{42C97544-EF38-48AA-8962-47BD12094691}" destId="{1783F2CA-5245-47E5-BB2F-63AC2F3D04B0}" srcOrd="0" destOrd="0" presId="urn:microsoft.com/office/officeart/2009/3/layout/StepUpProcess"/>
    <dgm:cxn modelId="{B7B056D7-AF29-4EA6-BCDF-90696327444E}" srcId="{EE1C8432-E097-4D93-9FA7-95AB22D8149E}" destId="{CD08A4B6-AF20-4D34-B490-EA56EEF2AFCC}" srcOrd="2" destOrd="0" parTransId="{7FC54FA9-8FF1-4862-A97E-E6C076B3ADF2}" sibTransId="{B316D9BA-3150-4767-9E24-B3C67676E5DD}"/>
    <dgm:cxn modelId="{25719AA7-B014-4E96-B4AA-D4141D1AF7C5}" type="presOf" srcId="{8ED4604A-473E-4407-B332-8DDD7E23E693}" destId="{12F46A5A-6A9F-44FA-B7B5-8B14C84C9A7C}" srcOrd="0" destOrd="0" presId="urn:microsoft.com/office/officeart/2009/3/layout/StepUpProcess"/>
    <dgm:cxn modelId="{32DE8FF3-1BF5-47C1-A1F8-51DDE3F37E3B}" srcId="{EE1C8432-E097-4D93-9FA7-95AB22D8149E}" destId="{EFB12160-21A4-4384-99A3-DFE67857CC2E}" srcOrd="3" destOrd="0" parTransId="{0F02812D-5A80-4CC1-A50F-6584D4664E12}" sibTransId="{98F80F19-C072-436D-9E53-8A7337C6FCA9}"/>
    <dgm:cxn modelId="{18756EDD-C950-4C08-8009-411A15399ABC}" type="presOf" srcId="{EE1C8432-E097-4D93-9FA7-95AB22D8149E}" destId="{3030F2B9-BC90-483D-B2C8-BD9568DEF554}" srcOrd="0" destOrd="0" presId="urn:microsoft.com/office/officeart/2009/3/layout/StepUpProcess"/>
    <dgm:cxn modelId="{90E70077-9F1A-4D68-A456-922FE8771D21}" srcId="{EE1C8432-E097-4D93-9FA7-95AB22D8149E}" destId="{42C97544-EF38-48AA-8962-47BD12094691}" srcOrd="0" destOrd="0" parTransId="{263593C2-0719-4656-AA8F-3C72AB1515C4}" sibTransId="{196D267A-2F50-496A-BB50-D2E01143C56F}"/>
    <dgm:cxn modelId="{F037C02C-EDE4-4B05-811B-A3A1CE26318E}" type="presOf" srcId="{A755B6C0-EB33-4820-A518-D0CC3210833B}" destId="{9E46CE3E-B369-4059-BDFF-444DC5C72F90}" srcOrd="0" destOrd="0" presId="urn:microsoft.com/office/officeart/2009/3/layout/StepUpProcess"/>
    <dgm:cxn modelId="{082BA048-D278-4607-BF8E-AAA040718EAE}" type="presOf" srcId="{CD08A4B6-AF20-4D34-B490-EA56EEF2AFCC}" destId="{5D80652A-68C2-45DF-8F5F-64B4D20CA44C}" srcOrd="0" destOrd="0" presId="urn:microsoft.com/office/officeart/2009/3/layout/StepUpProcess"/>
    <dgm:cxn modelId="{13554E83-53E4-4D35-AEBC-8D7F84C769FE}" type="presOf" srcId="{EFB12160-21A4-4384-99A3-DFE67857CC2E}" destId="{F82B3D22-9D99-4E72-9EB8-AD304B794215}" srcOrd="0" destOrd="0" presId="urn:microsoft.com/office/officeart/2009/3/layout/StepUpProcess"/>
    <dgm:cxn modelId="{482B9B18-1084-4A6B-B486-DE4D807C0A4E}" srcId="{EE1C8432-E097-4D93-9FA7-95AB22D8149E}" destId="{A755B6C0-EB33-4820-A518-D0CC3210833B}" srcOrd="4" destOrd="0" parTransId="{550F8AE3-54D8-4A3A-8E2D-2F79280B4FED}" sibTransId="{9412B27F-98D2-4191-B438-5583C6DBEF21}"/>
    <dgm:cxn modelId="{B65A6B94-30C1-4DE1-A91A-332805DEFC34}" srcId="{EE1C8432-E097-4D93-9FA7-95AB22D8149E}" destId="{8ED4604A-473E-4407-B332-8DDD7E23E693}" srcOrd="1" destOrd="0" parTransId="{BC03F6B0-5973-40DF-9707-F136604A7083}" sibTransId="{3501BE64-E032-46B3-9A58-BC17A4A0BAFF}"/>
    <dgm:cxn modelId="{54B3D058-A438-4F65-899F-04FFEA3E6C70}" type="presParOf" srcId="{3030F2B9-BC90-483D-B2C8-BD9568DEF554}" destId="{58D77016-C906-4610-8A52-3FEB1DF18A62}" srcOrd="0" destOrd="0" presId="urn:microsoft.com/office/officeart/2009/3/layout/StepUpProcess"/>
    <dgm:cxn modelId="{71499C3A-B1F9-49EB-B4A7-89B813B2A79E}" type="presParOf" srcId="{58D77016-C906-4610-8A52-3FEB1DF18A62}" destId="{B5877374-E044-421E-8861-93D5C2F567BC}" srcOrd="0" destOrd="0" presId="urn:microsoft.com/office/officeart/2009/3/layout/StepUpProcess"/>
    <dgm:cxn modelId="{8E241DD2-2AFA-41F4-97F2-DBC359CA7A48}" type="presParOf" srcId="{58D77016-C906-4610-8A52-3FEB1DF18A62}" destId="{1783F2CA-5245-47E5-BB2F-63AC2F3D04B0}" srcOrd="1" destOrd="0" presId="urn:microsoft.com/office/officeart/2009/3/layout/StepUpProcess"/>
    <dgm:cxn modelId="{CE0BC954-9274-4A7F-8CD3-3B05E2C78200}" type="presParOf" srcId="{58D77016-C906-4610-8A52-3FEB1DF18A62}" destId="{C27684FE-086B-4357-97AB-67D99BD0C16A}" srcOrd="2" destOrd="0" presId="urn:microsoft.com/office/officeart/2009/3/layout/StepUpProcess"/>
    <dgm:cxn modelId="{A0963C9C-9429-4ACE-9661-3129F59ADD40}" type="presParOf" srcId="{3030F2B9-BC90-483D-B2C8-BD9568DEF554}" destId="{AFAD69B2-5E87-4100-8ED9-77770FD386AA}" srcOrd="1" destOrd="0" presId="urn:microsoft.com/office/officeart/2009/3/layout/StepUpProcess"/>
    <dgm:cxn modelId="{4742BD81-8D1A-4B70-9A40-406DCAB62F15}" type="presParOf" srcId="{AFAD69B2-5E87-4100-8ED9-77770FD386AA}" destId="{9F131D0F-266B-46C3-8EB4-F9AF48D59C2E}" srcOrd="0" destOrd="0" presId="urn:microsoft.com/office/officeart/2009/3/layout/StepUpProcess"/>
    <dgm:cxn modelId="{36A35965-A662-4385-BD46-DA1966CC306B}" type="presParOf" srcId="{3030F2B9-BC90-483D-B2C8-BD9568DEF554}" destId="{C8013220-538E-45C8-BDB2-32EC64AD866A}" srcOrd="2" destOrd="0" presId="urn:microsoft.com/office/officeart/2009/3/layout/StepUpProcess"/>
    <dgm:cxn modelId="{E60F9C32-767E-41A8-A629-D696102F8E1B}" type="presParOf" srcId="{C8013220-538E-45C8-BDB2-32EC64AD866A}" destId="{002588F5-03F8-4D19-AC4D-CFD908949485}" srcOrd="0" destOrd="0" presId="urn:microsoft.com/office/officeart/2009/3/layout/StepUpProcess"/>
    <dgm:cxn modelId="{46919147-6056-439C-BCE0-60F84181A0BA}" type="presParOf" srcId="{C8013220-538E-45C8-BDB2-32EC64AD866A}" destId="{12F46A5A-6A9F-44FA-B7B5-8B14C84C9A7C}" srcOrd="1" destOrd="0" presId="urn:microsoft.com/office/officeart/2009/3/layout/StepUpProcess"/>
    <dgm:cxn modelId="{A6642773-D15A-4434-AB4D-E6355A7C9A8A}" type="presParOf" srcId="{C8013220-538E-45C8-BDB2-32EC64AD866A}" destId="{7A00816D-82D6-4DDA-9928-A2B9123E5F7E}" srcOrd="2" destOrd="0" presId="urn:microsoft.com/office/officeart/2009/3/layout/StepUpProcess"/>
    <dgm:cxn modelId="{80CFFD01-550A-4973-960F-D22CFCD37209}" type="presParOf" srcId="{3030F2B9-BC90-483D-B2C8-BD9568DEF554}" destId="{4B80F8E3-AD17-418D-906A-91D95E962E1F}" srcOrd="3" destOrd="0" presId="urn:microsoft.com/office/officeart/2009/3/layout/StepUpProcess"/>
    <dgm:cxn modelId="{3C7CAA70-E17F-4109-9B6A-02088C1165AA}" type="presParOf" srcId="{4B80F8E3-AD17-418D-906A-91D95E962E1F}" destId="{713B698F-B0E2-4E02-B237-9F010C22A145}" srcOrd="0" destOrd="0" presId="urn:microsoft.com/office/officeart/2009/3/layout/StepUpProcess"/>
    <dgm:cxn modelId="{B1992FF0-FD50-4961-A671-4196B3D92F99}" type="presParOf" srcId="{3030F2B9-BC90-483D-B2C8-BD9568DEF554}" destId="{682A7565-30AE-406B-9F68-0379DE2C3096}" srcOrd="4" destOrd="0" presId="urn:microsoft.com/office/officeart/2009/3/layout/StepUpProcess"/>
    <dgm:cxn modelId="{10DAD85E-449C-4FDA-BB9D-05803372648B}" type="presParOf" srcId="{682A7565-30AE-406B-9F68-0379DE2C3096}" destId="{88338745-D7EB-42A2-B07F-487FD3248E01}" srcOrd="0" destOrd="0" presId="urn:microsoft.com/office/officeart/2009/3/layout/StepUpProcess"/>
    <dgm:cxn modelId="{4110165C-BCB0-498C-839D-223B5D86842A}" type="presParOf" srcId="{682A7565-30AE-406B-9F68-0379DE2C3096}" destId="{5D80652A-68C2-45DF-8F5F-64B4D20CA44C}" srcOrd="1" destOrd="0" presId="urn:microsoft.com/office/officeart/2009/3/layout/StepUpProcess"/>
    <dgm:cxn modelId="{7E0355EE-498A-4D11-993F-570911830CFB}" type="presParOf" srcId="{682A7565-30AE-406B-9F68-0379DE2C3096}" destId="{EB289EA2-C742-4F81-9F25-EEABFB419A91}" srcOrd="2" destOrd="0" presId="urn:microsoft.com/office/officeart/2009/3/layout/StepUpProcess"/>
    <dgm:cxn modelId="{3E659BAF-1ADF-489A-9C42-0B74EE13A630}" type="presParOf" srcId="{3030F2B9-BC90-483D-B2C8-BD9568DEF554}" destId="{D79CBEDC-3AE4-486D-A087-DC2DD31DAEF6}" srcOrd="5" destOrd="0" presId="urn:microsoft.com/office/officeart/2009/3/layout/StepUpProcess"/>
    <dgm:cxn modelId="{F4C17D2E-F051-4A17-88EB-3205FD3E0FA9}" type="presParOf" srcId="{D79CBEDC-3AE4-486D-A087-DC2DD31DAEF6}" destId="{615B928D-24D4-421C-B721-923F80D797A6}" srcOrd="0" destOrd="0" presId="urn:microsoft.com/office/officeart/2009/3/layout/StepUpProcess"/>
    <dgm:cxn modelId="{D256AC2B-4348-4B9E-A2F9-03E4FD9AC18C}" type="presParOf" srcId="{3030F2B9-BC90-483D-B2C8-BD9568DEF554}" destId="{37EE4674-E8F4-4AE4-835E-4F36AC6C1C94}" srcOrd="6" destOrd="0" presId="urn:microsoft.com/office/officeart/2009/3/layout/StepUpProcess"/>
    <dgm:cxn modelId="{18B4A708-7DAC-49AC-B8EE-1E8D6D6363D0}" type="presParOf" srcId="{37EE4674-E8F4-4AE4-835E-4F36AC6C1C94}" destId="{6EADFBCF-0D8D-42FC-85A9-4D7DA21049F2}" srcOrd="0" destOrd="0" presId="urn:microsoft.com/office/officeart/2009/3/layout/StepUpProcess"/>
    <dgm:cxn modelId="{DF533083-23B9-4D5A-9C57-E7E2FEA08A60}" type="presParOf" srcId="{37EE4674-E8F4-4AE4-835E-4F36AC6C1C94}" destId="{F82B3D22-9D99-4E72-9EB8-AD304B794215}" srcOrd="1" destOrd="0" presId="urn:microsoft.com/office/officeart/2009/3/layout/StepUpProcess"/>
    <dgm:cxn modelId="{C2C8E8A5-8CE9-4718-82A3-903A79AD8457}" type="presParOf" srcId="{37EE4674-E8F4-4AE4-835E-4F36AC6C1C94}" destId="{7D503B83-E02E-488E-BC74-33EAB6E082C9}" srcOrd="2" destOrd="0" presId="urn:microsoft.com/office/officeart/2009/3/layout/StepUpProcess"/>
    <dgm:cxn modelId="{83F40BB5-8C16-405C-A805-BC52E7E6D6CE}" type="presParOf" srcId="{3030F2B9-BC90-483D-B2C8-BD9568DEF554}" destId="{644594BD-0677-4F33-9C24-3BD8D36ED7EC}" srcOrd="7" destOrd="0" presId="urn:microsoft.com/office/officeart/2009/3/layout/StepUpProcess"/>
    <dgm:cxn modelId="{60792303-08B2-4AAE-BF77-4CD4DA4EB9EE}" type="presParOf" srcId="{644594BD-0677-4F33-9C24-3BD8D36ED7EC}" destId="{F8AD44F8-C077-4247-939B-E7EA3C60BE10}" srcOrd="0" destOrd="0" presId="urn:microsoft.com/office/officeart/2009/3/layout/StepUpProcess"/>
    <dgm:cxn modelId="{06AE4A13-472E-4788-B4EA-905BB0893D0F}" type="presParOf" srcId="{3030F2B9-BC90-483D-B2C8-BD9568DEF554}" destId="{5DDAA2E2-F193-43AC-9776-92E1F99A6EB1}" srcOrd="8" destOrd="0" presId="urn:microsoft.com/office/officeart/2009/3/layout/StepUpProcess"/>
    <dgm:cxn modelId="{650CF6EF-7786-44AF-86B8-0B4FAD1CB9AE}" type="presParOf" srcId="{5DDAA2E2-F193-43AC-9776-92E1F99A6EB1}" destId="{9941D66B-55FD-4B07-82FC-F0751AEA29BD}" srcOrd="0" destOrd="0" presId="urn:microsoft.com/office/officeart/2009/3/layout/StepUpProcess"/>
    <dgm:cxn modelId="{15444EF3-513C-4EB2-9BB1-5719396C6882}" type="presParOf" srcId="{5DDAA2E2-F193-43AC-9776-92E1F99A6EB1}" destId="{9E46CE3E-B369-4059-BDFF-444DC5C72F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9DE22-3D2C-45C3-8B24-C3D22BC1D1E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A04D3F6-8294-43FC-9928-E62D89E2355C}">
      <dgm:prSet phldrT="[Texto]"/>
      <dgm:spPr/>
      <dgm:t>
        <a:bodyPr/>
        <a:lstStyle/>
        <a:p>
          <a:r>
            <a:rPr lang="es-CO" dirty="0" smtClean="0"/>
            <a:t>DIGITALIZACIÓN SIN ELIMINACIÓN DEL DOCUMENTO ORIGINAL ANÁLOGO</a:t>
          </a:r>
          <a:endParaRPr lang="es-CO" dirty="0"/>
        </a:p>
      </dgm:t>
    </dgm:pt>
    <dgm:pt modelId="{86767555-6205-4537-9B71-B1570E82BD0B}" type="parTrans" cxnId="{E671FD09-D25C-4AD2-8247-9718EA2E98DB}">
      <dgm:prSet/>
      <dgm:spPr/>
      <dgm:t>
        <a:bodyPr/>
        <a:lstStyle/>
        <a:p>
          <a:endParaRPr lang="es-CO"/>
        </a:p>
      </dgm:t>
    </dgm:pt>
    <dgm:pt modelId="{709A1924-50F6-4E25-87F7-89E2CC5CA155}" type="sibTrans" cxnId="{E671FD09-D25C-4AD2-8247-9718EA2E98DB}">
      <dgm:prSet/>
      <dgm:spPr/>
      <dgm:t>
        <a:bodyPr/>
        <a:lstStyle/>
        <a:p>
          <a:endParaRPr lang="es-CO"/>
        </a:p>
      </dgm:t>
    </dgm:pt>
    <dgm:pt modelId="{0A332E00-2E53-4B12-A633-10EAEEE9A5FC}">
      <dgm:prSet phldrT="[Texto]"/>
      <dgm:spPr/>
      <dgm:t>
        <a:bodyPr/>
        <a:lstStyle/>
        <a:p>
          <a:r>
            <a:rPr lang="es-CO" dirty="0" smtClean="0">
              <a:solidFill>
                <a:srgbClr val="FF0000"/>
              </a:solidFill>
            </a:rPr>
            <a:t>Digitalización con fines de tramites</a:t>
          </a:r>
        </a:p>
        <a:p>
          <a:r>
            <a:rPr lang="es-CO" dirty="0" smtClean="0">
              <a:solidFill>
                <a:srgbClr val="FF0000"/>
              </a:solidFill>
            </a:rPr>
            <a:t>SGDE</a:t>
          </a:r>
          <a:endParaRPr lang="es-CO" dirty="0">
            <a:solidFill>
              <a:srgbClr val="FF0000"/>
            </a:solidFill>
          </a:endParaRPr>
        </a:p>
      </dgm:t>
    </dgm:pt>
    <dgm:pt modelId="{7DD3177A-25C6-4FB8-BDF5-154BA0E1F32E}" type="parTrans" cxnId="{A06AB470-28F6-403F-9809-69C5BD23D091}">
      <dgm:prSet/>
      <dgm:spPr/>
      <dgm:t>
        <a:bodyPr/>
        <a:lstStyle/>
        <a:p>
          <a:endParaRPr lang="es-CO"/>
        </a:p>
      </dgm:t>
    </dgm:pt>
    <dgm:pt modelId="{25EC160A-0756-445F-A50F-EFEE2CDD705F}" type="sibTrans" cxnId="{A06AB470-28F6-403F-9809-69C5BD23D091}">
      <dgm:prSet/>
      <dgm:spPr/>
      <dgm:t>
        <a:bodyPr/>
        <a:lstStyle/>
        <a:p>
          <a:endParaRPr lang="es-CO"/>
        </a:p>
      </dgm:t>
    </dgm:pt>
    <dgm:pt modelId="{06401798-DE94-40F5-AEF0-C496514C00E9}">
      <dgm:prSet phldrT="[Texto]"/>
      <dgm:spPr/>
      <dgm:t>
        <a:bodyPr/>
        <a:lstStyle/>
        <a:p>
          <a:r>
            <a:rPr lang="es-CO" dirty="0" smtClean="0">
              <a:solidFill>
                <a:srgbClr val="FF0000"/>
              </a:solidFill>
            </a:rPr>
            <a:t>Digitalización con fines archivísticos</a:t>
          </a:r>
        </a:p>
        <a:p>
          <a:r>
            <a:rPr lang="es-CO" dirty="0" smtClean="0">
              <a:solidFill>
                <a:srgbClr val="FF0000"/>
              </a:solidFill>
            </a:rPr>
            <a:t>SGDEA</a:t>
          </a:r>
          <a:endParaRPr lang="es-CO" dirty="0">
            <a:solidFill>
              <a:srgbClr val="FF0000"/>
            </a:solidFill>
          </a:endParaRPr>
        </a:p>
      </dgm:t>
    </dgm:pt>
    <dgm:pt modelId="{D01A719A-755B-4781-8DFD-BA1AC969F48F}" type="parTrans" cxnId="{E67D2A79-2A9D-49E7-9F58-56CD064B00F0}">
      <dgm:prSet/>
      <dgm:spPr/>
      <dgm:t>
        <a:bodyPr/>
        <a:lstStyle/>
        <a:p>
          <a:endParaRPr lang="es-CO"/>
        </a:p>
      </dgm:t>
    </dgm:pt>
    <dgm:pt modelId="{DCFE06EC-C4A6-4DD5-9ACA-F2A2B1150493}" type="sibTrans" cxnId="{E67D2A79-2A9D-49E7-9F58-56CD064B00F0}">
      <dgm:prSet/>
      <dgm:spPr/>
      <dgm:t>
        <a:bodyPr/>
        <a:lstStyle/>
        <a:p>
          <a:endParaRPr lang="es-CO"/>
        </a:p>
      </dgm:t>
    </dgm:pt>
    <dgm:pt modelId="{6C41BA31-BEB9-425F-AA05-D6907B5A25FA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Digitalización con fines de contingencia y continuidad de negocios</a:t>
          </a:r>
        </a:p>
        <a:p>
          <a:r>
            <a:rPr lang="es-CO" dirty="0" smtClean="0">
              <a:solidFill>
                <a:schemeClr val="tx1"/>
              </a:solidFill>
            </a:rPr>
            <a:t>SGDEA</a:t>
          </a:r>
          <a:endParaRPr lang="es-CO" dirty="0">
            <a:solidFill>
              <a:schemeClr val="tx1"/>
            </a:solidFill>
          </a:endParaRPr>
        </a:p>
      </dgm:t>
    </dgm:pt>
    <dgm:pt modelId="{D2D08E4D-799C-4865-8CB2-7410077F4CD2}" type="parTrans" cxnId="{5AEC5DD8-C6AE-413F-AF59-62C9702F8E36}">
      <dgm:prSet/>
      <dgm:spPr/>
      <dgm:t>
        <a:bodyPr/>
        <a:lstStyle/>
        <a:p>
          <a:endParaRPr lang="es-CO"/>
        </a:p>
      </dgm:t>
    </dgm:pt>
    <dgm:pt modelId="{6C6B8588-39F3-4E14-A211-03D719F87651}" type="sibTrans" cxnId="{5AEC5DD8-C6AE-413F-AF59-62C9702F8E36}">
      <dgm:prSet/>
      <dgm:spPr/>
      <dgm:t>
        <a:bodyPr/>
        <a:lstStyle/>
        <a:p>
          <a:endParaRPr lang="es-CO"/>
        </a:p>
      </dgm:t>
    </dgm:pt>
    <dgm:pt modelId="{0BA3C361-0F03-456A-BED8-F079703809ED}" type="pres">
      <dgm:prSet presAssocID="{7289DE22-3D2C-45C3-8B24-C3D22BC1D1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91A913C-4C6C-40C4-A64C-E81BFC0F7802}" type="pres">
      <dgm:prSet presAssocID="{DA04D3F6-8294-43FC-9928-E62D89E2355C}" presName="centerShape" presStyleLbl="node0" presStyleIdx="0" presStyleCnt="1"/>
      <dgm:spPr/>
      <dgm:t>
        <a:bodyPr/>
        <a:lstStyle/>
        <a:p>
          <a:endParaRPr lang="es-CO"/>
        </a:p>
      </dgm:t>
    </dgm:pt>
    <dgm:pt modelId="{352918C4-CE57-4B4B-9561-918465191BF4}" type="pres">
      <dgm:prSet presAssocID="{7DD3177A-25C6-4FB8-BDF5-154BA0E1F32E}" presName="parTrans" presStyleLbl="bgSibTrans2D1" presStyleIdx="0" presStyleCnt="3"/>
      <dgm:spPr/>
      <dgm:t>
        <a:bodyPr/>
        <a:lstStyle/>
        <a:p>
          <a:endParaRPr lang="es-CO"/>
        </a:p>
      </dgm:t>
    </dgm:pt>
    <dgm:pt modelId="{C4EFAD29-75A3-4097-8994-922A3F45E904}" type="pres">
      <dgm:prSet presAssocID="{0A332E00-2E53-4B12-A633-10EAEEE9A5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4A06FA-7EEC-4C44-94F2-7AC3973F1288}" type="pres">
      <dgm:prSet presAssocID="{D01A719A-755B-4781-8DFD-BA1AC969F48F}" presName="parTrans" presStyleLbl="bgSibTrans2D1" presStyleIdx="1" presStyleCnt="3"/>
      <dgm:spPr/>
      <dgm:t>
        <a:bodyPr/>
        <a:lstStyle/>
        <a:p>
          <a:endParaRPr lang="es-CO"/>
        </a:p>
      </dgm:t>
    </dgm:pt>
    <dgm:pt modelId="{920B670B-F478-4D24-A4FB-2CD1817A7079}" type="pres">
      <dgm:prSet presAssocID="{06401798-DE94-40F5-AEF0-C496514C00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4F6C8A-D4D5-4C4A-90FC-10EF8894545A}" type="pres">
      <dgm:prSet presAssocID="{D2D08E4D-799C-4865-8CB2-7410077F4CD2}" presName="parTrans" presStyleLbl="bgSibTrans2D1" presStyleIdx="2" presStyleCnt="3"/>
      <dgm:spPr/>
      <dgm:t>
        <a:bodyPr/>
        <a:lstStyle/>
        <a:p>
          <a:endParaRPr lang="es-CO"/>
        </a:p>
      </dgm:t>
    </dgm:pt>
    <dgm:pt modelId="{F38080B1-B50A-41CC-AF8E-EF01D445C8A8}" type="pres">
      <dgm:prSet presAssocID="{6C41BA31-BEB9-425F-AA05-D6907B5A25FA}" presName="node" presStyleLbl="node1" presStyleIdx="2" presStyleCnt="3" custScaleX="105499" custScaleY="1206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C2A9357-8118-4A31-A549-B3A9894C2D82}" type="presOf" srcId="{D2D08E4D-799C-4865-8CB2-7410077F4CD2}" destId="{ED4F6C8A-D4D5-4C4A-90FC-10EF8894545A}" srcOrd="0" destOrd="0" presId="urn:microsoft.com/office/officeart/2005/8/layout/radial4"/>
    <dgm:cxn modelId="{E671FD09-D25C-4AD2-8247-9718EA2E98DB}" srcId="{7289DE22-3D2C-45C3-8B24-C3D22BC1D1E5}" destId="{DA04D3F6-8294-43FC-9928-E62D89E2355C}" srcOrd="0" destOrd="0" parTransId="{86767555-6205-4537-9B71-B1570E82BD0B}" sibTransId="{709A1924-50F6-4E25-87F7-89E2CC5CA155}"/>
    <dgm:cxn modelId="{41311F0C-6488-4306-9F47-888676CAFC6E}" type="presOf" srcId="{DA04D3F6-8294-43FC-9928-E62D89E2355C}" destId="{B91A913C-4C6C-40C4-A64C-E81BFC0F7802}" srcOrd="0" destOrd="0" presId="urn:microsoft.com/office/officeart/2005/8/layout/radial4"/>
    <dgm:cxn modelId="{A06AB470-28F6-403F-9809-69C5BD23D091}" srcId="{DA04D3F6-8294-43FC-9928-E62D89E2355C}" destId="{0A332E00-2E53-4B12-A633-10EAEEE9A5FC}" srcOrd="0" destOrd="0" parTransId="{7DD3177A-25C6-4FB8-BDF5-154BA0E1F32E}" sibTransId="{25EC160A-0756-445F-A50F-EFEE2CDD705F}"/>
    <dgm:cxn modelId="{20E759AA-1D39-4B5B-A7C3-2BA10043164D}" type="presOf" srcId="{06401798-DE94-40F5-AEF0-C496514C00E9}" destId="{920B670B-F478-4D24-A4FB-2CD1817A7079}" srcOrd="0" destOrd="0" presId="urn:microsoft.com/office/officeart/2005/8/layout/radial4"/>
    <dgm:cxn modelId="{C1113690-79E0-46EE-A379-F577DF2985A3}" type="presOf" srcId="{D01A719A-755B-4781-8DFD-BA1AC969F48F}" destId="{474A06FA-7EEC-4C44-94F2-7AC3973F1288}" srcOrd="0" destOrd="0" presId="urn:microsoft.com/office/officeart/2005/8/layout/radial4"/>
    <dgm:cxn modelId="{E77E5954-4A6D-48A8-BE68-A75C6A29F6FB}" type="presOf" srcId="{7DD3177A-25C6-4FB8-BDF5-154BA0E1F32E}" destId="{352918C4-CE57-4B4B-9561-918465191BF4}" srcOrd="0" destOrd="0" presId="urn:microsoft.com/office/officeart/2005/8/layout/radial4"/>
    <dgm:cxn modelId="{1908BB37-CDB4-4FAC-9206-B2DF45B88BC8}" type="presOf" srcId="{6C41BA31-BEB9-425F-AA05-D6907B5A25FA}" destId="{F38080B1-B50A-41CC-AF8E-EF01D445C8A8}" srcOrd="0" destOrd="0" presId="urn:microsoft.com/office/officeart/2005/8/layout/radial4"/>
    <dgm:cxn modelId="{E67D2A79-2A9D-49E7-9F58-56CD064B00F0}" srcId="{DA04D3F6-8294-43FC-9928-E62D89E2355C}" destId="{06401798-DE94-40F5-AEF0-C496514C00E9}" srcOrd="1" destOrd="0" parTransId="{D01A719A-755B-4781-8DFD-BA1AC969F48F}" sibTransId="{DCFE06EC-C4A6-4DD5-9ACA-F2A2B1150493}"/>
    <dgm:cxn modelId="{E01E31D2-8545-417B-ADDC-F55C92F108E4}" type="presOf" srcId="{0A332E00-2E53-4B12-A633-10EAEEE9A5FC}" destId="{C4EFAD29-75A3-4097-8994-922A3F45E904}" srcOrd="0" destOrd="0" presId="urn:microsoft.com/office/officeart/2005/8/layout/radial4"/>
    <dgm:cxn modelId="{5AEC5DD8-C6AE-413F-AF59-62C9702F8E36}" srcId="{DA04D3F6-8294-43FC-9928-E62D89E2355C}" destId="{6C41BA31-BEB9-425F-AA05-D6907B5A25FA}" srcOrd="2" destOrd="0" parTransId="{D2D08E4D-799C-4865-8CB2-7410077F4CD2}" sibTransId="{6C6B8588-39F3-4E14-A211-03D719F87651}"/>
    <dgm:cxn modelId="{3E56D693-49F2-4644-AD12-0824207A3AC2}" type="presOf" srcId="{7289DE22-3D2C-45C3-8B24-C3D22BC1D1E5}" destId="{0BA3C361-0F03-456A-BED8-F079703809ED}" srcOrd="0" destOrd="0" presId="urn:microsoft.com/office/officeart/2005/8/layout/radial4"/>
    <dgm:cxn modelId="{E299F4C8-9792-46A9-ABBB-2F49CF2670F8}" type="presParOf" srcId="{0BA3C361-0F03-456A-BED8-F079703809ED}" destId="{B91A913C-4C6C-40C4-A64C-E81BFC0F7802}" srcOrd="0" destOrd="0" presId="urn:microsoft.com/office/officeart/2005/8/layout/radial4"/>
    <dgm:cxn modelId="{E07ACE1F-5A94-4991-A251-C45238192583}" type="presParOf" srcId="{0BA3C361-0F03-456A-BED8-F079703809ED}" destId="{352918C4-CE57-4B4B-9561-918465191BF4}" srcOrd="1" destOrd="0" presId="urn:microsoft.com/office/officeart/2005/8/layout/radial4"/>
    <dgm:cxn modelId="{DB2E54F4-75E2-4020-B55B-8EE83A6637A0}" type="presParOf" srcId="{0BA3C361-0F03-456A-BED8-F079703809ED}" destId="{C4EFAD29-75A3-4097-8994-922A3F45E904}" srcOrd="2" destOrd="0" presId="urn:microsoft.com/office/officeart/2005/8/layout/radial4"/>
    <dgm:cxn modelId="{8EC4B980-994F-4C61-81B6-4DD2856A3214}" type="presParOf" srcId="{0BA3C361-0F03-456A-BED8-F079703809ED}" destId="{474A06FA-7EEC-4C44-94F2-7AC3973F1288}" srcOrd="3" destOrd="0" presId="urn:microsoft.com/office/officeart/2005/8/layout/radial4"/>
    <dgm:cxn modelId="{F48EC57C-1B2E-47F6-88FF-05A1F21F6AAB}" type="presParOf" srcId="{0BA3C361-0F03-456A-BED8-F079703809ED}" destId="{920B670B-F478-4D24-A4FB-2CD1817A7079}" srcOrd="4" destOrd="0" presId="urn:microsoft.com/office/officeart/2005/8/layout/radial4"/>
    <dgm:cxn modelId="{CEA2D09A-CE2B-4BB3-9F17-7453A1A0B34C}" type="presParOf" srcId="{0BA3C361-0F03-456A-BED8-F079703809ED}" destId="{ED4F6C8A-D4D5-4C4A-90FC-10EF8894545A}" srcOrd="5" destOrd="0" presId="urn:microsoft.com/office/officeart/2005/8/layout/radial4"/>
    <dgm:cxn modelId="{B73218F2-8CE5-4FE6-AABA-A6D337E2C00D}" type="presParOf" srcId="{0BA3C361-0F03-456A-BED8-F079703809ED}" destId="{F38080B1-B50A-41CC-AF8E-EF01D445C8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DE22-3D2C-45C3-8B24-C3D22BC1D1E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A04D3F6-8294-43FC-9928-E62D89E2355C}">
      <dgm:prSet phldrT="[Texto]"/>
      <dgm:spPr/>
      <dgm:t>
        <a:bodyPr/>
        <a:lstStyle/>
        <a:p>
          <a:r>
            <a:rPr lang="es-CO" dirty="0" smtClean="0"/>
            <a:t>DIGITALIZACIÓN CERTIFICADA</a:t>
          </a:r>
          <a:endParaRPr lang="es-CO" dirty="0"/>
        </a:p>
      </dgm:t>
    </dgm:pt>
    <dgm:pt modelId="{86767555-6205-4537-9B71-B1570E82BD0B}" type="parTrans" cxnId="{E671FD09-D25C-4AD2-8247-9718EA2E98DB}">
      <dgm:prSet/>
      <dgm:spPr/>
      <dgm:t>
        <a:bodyPr/>
        <a:lstStyle/>
        <a:p>
          <a:endParaRPr lang="es-CO"/>
        </a:p>
      </dgm:t>
    </dgm:pt>
    <dgm:pt modelId="{709A1924-50F6-4E25-87F7-89E2CC5CA155}" type="sibTrans" cxnId="{E671FD09-D25C-4AD2-8247-9718EA2E98DB}">
      <dgm:prSet/>
      <dgm:spPr/>
      <dgm:t>
        <a:bodyPr/>
        <a:lstStyle/>
        <a:p>
          <a:endParaRPr lang="es-CO"/>
        </a:p>
      </dgm:t>
    </dgm:pt>
    <dgm:pt modelId="{06401798-DE94-40F5-AEF0-C496514C00E9}">
      <dgm:prSet phldrT="[Texto]" custT="1"/>
      <dgm:spPr/>
      <dgm:t>
        <a:bodyPr/>
        <a:lstStyle/>
        <a:p>
          <a:r>
            <a:rPr lang="es-CO" sz="1600" dirty="0" smtClean="0">
              <a:solidFill>
                <a:srgbClr val="FF0000"/>
              </a:solidFill>
            </a:rPr>
            <a:t>SUSTITUCION DEL SOPORTE ANALOGO </a:t>
          </a:r>
          <a:endParaRPr lang="es-CO" sz="1600" dirty="0">
            <a:solidFill>
              <a:srgbClr val="FF0000"/>
            </a:solidFill>
          </a:endParaRPr>
        </a:p>
      </dgm:t>
    </dgm:pt>
    <dgm:pt modelId="{D01A719A-755B-4781-8DFD-BA1AC969F48F}" type="parTrans" cxnId="{E67D2A79-2A9D-49E7-9F58-56CD064B00F0}">
      <dgm:prSet/>
      <dgm:spPr/>
      <dgm:t>
        <a:bodyPr/>
        <a:lstStyle/>
        <a:p>
          <a:endParaRPr lang="es-CO"/>
        </a:p>
      </dgm:t>
    </dgm:pt>
    <dgm:pt modelId="{DCFE06EC-C4A6-4DD5-9ACA-F2A2B1150493}" type="sibTrans" cxnId="{E67D2A79-2A9D-49E7-9F58-56CD064B00F0}">
      <dgm:prSet/>
      <dgm:spPr/>
      <dgm:t>
        <a:bodyPr/>
        <a:lstStyle/>
        <a:p>
          <a:endParaRPr lang="es-CO"/>
        </a:p>
      </dgm:t>
    </dgm:pt>
    <dgm:pt modelId="{0BA3C361-0F03-456A-BED8-F079703809ED}" type="pres">
      <dgm:prSet presAssocID="{7289DE22-3D2C-45C3-8B24-C3D22BC1D1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91A913C-4C6C-40C4-A64C-E81BFC0F7802}" type="pres">
      <dgm:prSet presAssocID="{DA04D3F6-8294-43FC-9928-E62D89E2355C}" presName="centerShape" presStyleLbl="node0" presStyleIdx="0" presStyleCnt="1"/>
      <dgm:spPr/>
      <dgm:t>
        <a:bodyPr/>
        <a:lstStyle/>
        <a:p>
          <a:endParaRPr lang="es-CO"/>
        </a:p>
      </dgm:t>
    </dgm:pt>
    <dgm:pt modelId="{474A06FA-7EEC-4C44-94F2-7AC3973F1288}" type="pres">
      <dgm:prSet presAssocID="{D01A719A-755B-4781-8DFD-BA1AC969F48F}" presName="parTrans" presStyleLbl="bgSibTrans2D1" presStyleIdx="0" presStyleCnt="1"/>
      <dgm:spPr/>
      <dgm:t>
        <a:bodyPr/>
        <a:lstStyle/>
        <a:p>
          <a:endParaRPr lang="es-CO"/>
        </a:p>
      </dgm:t>
    </dgm:pt>
    <dgm:pt modelId="{920B670B-F478-4D24-A4FB-2CD1817A7079}" type="pres">
      <dgm:prSet presAssocID="{06401798-DE94-40F5-AEF0-C496514C00E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671FD09-D25C-4AD2-8247-9718EA2E98DB}" srcId="{7289DE22-3D2C-45C3-8B24-C3D22BC1D1E5}" destId="{DA04D3F6-8294-43FC-9928-E62D89E2355C}" srcOrd="0" destOrd="0" parTransId="{86767555-6205-4537-9B71-B1570E82BD0B}" sibTransId="{709A1924-50F6-4E25-87F7-89E2CC5CA155}"/>
    <dgm:cxn modelId="{00181C48-29FA-4CDE-9F68-E8FDF7FF88C9}" type="presOf" srcId="{7289DE22-3D2C-45C3-8B24-C3D22BC1D1E5}" destId="{0BA3C361-0F03-456A-BED8-F079703809ED}" srcOrd="0" destOrd="0" presId="urn:microsoft.com/office/officeart/2005/8/layout/radial4"/>
    <dgm:cxn modelId="{3BEFE7EC-F020-4F4C-98FC-73B367BBB457}" type="presOf" srcId="{DA04D3F6-8294-43FC-9928-E62D89E2355C}" destId="{B91A913C-4C6C-40C4-A64C-E81BFC0F7802}" srcOrd="0" destOrd="0" presId="urn:microsoft.com/office/officeart/2005/8/layout/radial4"/>
    <dgm:cxn modelId="{18D35039-6879-48D9-A024-A9193A6ED78F}" type="presOf" srcId="{D01A719A-755B-4781-8DFD-BA1AC969F48F}" destId="{474A06FA-7EEC-4C44-94F2-7AC3973F1288}" srcOrd="0" destOrd="0" presId="urn:microsoft.com/office/officeart/2005/8/layout/radial4"/>
    <dgm:cxn modelId="{C758851C-7790-413E-AC49-4EE2AA0A6CCD}" type="presOf" srcId="{06401798-DE94-40F5-AEF0-C496514C00E9}" destId="{920B670B-F478-4D24-A4FB-2CD1817A7079}" srcOrd="0" destOrd="0" presId="urn:microsoft.com/office/officeart/2005/8/layout/radial4"/>
    <dgm:cxn modelId="{E67D2A79-2A9D-49E7-9F58-56CD064B00F0}" srcId="{DA04D3F6-8294-43FC-9928-E62D89E2355C}" destId="{06401798-DE94-40F5-AEF0-C496514C00E9}" srcOrd="0" destOrd="0" parTransId="{D01A719A-755B-4781-8DFD-BA1AC969F48F}" sibTransId="{DCFE06EC-C4A6-4DD5-9ACA-F2A2B1150493}"/>
    <dgm:cxn modelId="{C7FCB5E6-E151-48AA-B9D2-12B2C870ABD7}" type="presParOf" srcId="{0BA3C361-0F03-456A-BED8-F079703809ED}" destId="{B91A913C-4C6C-40C4-A64C-E81BFC0F7802}" srcOrd="0" destOrd="0" presId="urn:microsoft.com/office/officeart/2005/8/layout/radial4"/>
    <dgm:cxn modelId="{BEFC7D91-604F-420C-8C97-B7373C3CCB28}" type="presParOf" srcId="{0BA3C361-0F03-456A-BED8-F079703809ED}" destId="{474A06FA-7EEC-4C44-94F2-7AC3973F1288}" srcOrd="1" destOrd="0" presId="urn:microsoft.com/office/officeart/2005/8/layout/radial4"/>
    <dgm:cxn modelId="{C6DD1349-5568-4110-B4BC-D55E6F9D1D43}" type="presParOf" srcId="{0BA3C361-0F03-456A-BED8-F079703809ED}" destId="{920B670B-F478-4D24-A4FB-2CD1817A7079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D078D6-678B-46A9-8CC6-E192B1D5627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FE8E637-3395-4FDF-85CA-CBC384FAB788}">
      <dgm:prSet phldrT="[Texto]"/>
      <dgm:spPr/>
      <dgm:t>
        <a:bodyPr/>
        <a:lstStyle/>
        <a:p>
          <a:pPr algn="ctr"/>
          <a:r>
            <a:rPr lang="es-CO" dirty="0" smtClean="0"/>
            <a:t>IDENTIFICAR</a:t>
          </a:r>
          <a:endParaRPr lang="es-CO" dirty="0"/>
        </a:p>
      </dgm:t>
    </dgm:pt>
    <dgm:pt modelId="{CC5868BE-BAEB-404C-B228-F85788383788}" type="parTrans" cxnId="{DE164E11-50C0-4FF5-B010-51050D431816}">
      <dgm:prSet/>
      <dgm:spPr/>
      <dgm:t>
        <a:bodyPr/>
        <a:lstStyle/>
        <a:p>
          <a:endParaRPr lang="es-CO"/>
        </a:p>
      </dgm:t>
    </dgm:pt>
    <dgm:pt modelId="{3930599E-6444-4195-AF52-33D459AFE459}" type="sibTrans" cxnId="{DE164E11-50C0-4FF5-B010-51050D431816}">
      <dgm:prSet/>
      <dgm:spPr/>
      <dgm:t>
        <a:bodyPr/>
        <a:lstStyle/>
        <a:p>
          <a:endParaRPr lang="es-CO"/>
        </a:p>
      </dgm:t>
    </dgm:pt>
    <dgm:pt modelId="{50985034-3768-4101-9C34-58D57B19E4C6}">
      <dgm:prSet phldrT="[Texto]"/>
      <dgm:spPr/>
      <dgm:t>
        <a:bodyPr/>
        <a:lstStyle/>
        <a:p>
          <a:pPr algn="ctr"/>
          <a:r>
            <a:rPr lang="es-CO" dirty="0" smtClean="0">
              <a:solidFill>
                <a:srgbClr val="FF0000"/>
              </a:solidFill>
            </a:rPr>
            <a:t>AUTENTICAR</a:t>
          </a:r>
          <a:endParaRPr lang="es-CO" dirty="0">
            <a:solidFill>
              <a:srgbClr val="FF0000"/>
            </a:solidFill>
          </a:endParaRPr>
        </a:p>
      </dgm:t>
    </dgm:pt>
    <dgm:pt modelId="{0E316249-9725-4A54-891D-0B1FD872E4E2}" type="parTrans" cxnId="{4FEA9F46-6D68-4AD1-B835-00AC5C0DD54B}">
      <dgm:prSet/>
      <dgm:spPr/>
      <dgm:t>
        <a:bodyPr/>
        <a:lstStyle/>
        <a:p>
          <a:endParaRPr lang="es-CO"/>
        </a:p>
      </dgm:t>
    </dgm:pt>
    <dgm:pt modelId="{B55E5D9B-36AA-4D4C-AD78-CDB75F9230AF}" type="sibTrans" cxnId="{4FEA9F46-6D68-4AD1-B835-00AC5C0DD54B}">
      <dgm:prSet/>
      <dgm:spPr/>
      <dgm:t>
        <a:bodyPr/>
        <a:lstStyle/>
        <a:p>
          <a:endParaRPr lang="es-CO"/>
        </a:p>
      </dgm:t>
    </dgm:pt>
    <dgm:pt modelId="{AF9F24CE-87AD-4C0E-9BF6-93CA40A58DAA}">
      <dgm:prSet phldrT="[Texto]"/>
      <dgm:spPr/>
      <dgm:t>
        <a:bodyPr/>
        <a:lstStyle/>
        <a:p>
          <a:pPr algn="ctr"/>
          <a:r>
            <a:rPr lang="es-CO" dirty="0" smtClean="0"/>
            <a:t>CONTEXTUALIZAR</a:t>
          </a:r>
          <a:endParaRPr lang="es-CO" dirty="0"/>
        </a:p>
      </dgm:t>
    </dgm:pt>
    <dgm:pt modelId="{82384C6A-9755-4DC7-A182-396A23DB8BA4}" type="parTrans" cxnId="{39502B5D-9B1C-403F-BE92-6432EDB393C4}">
      <dgm:prSet/>
      <dgm:spPr/>
      <dgm:t>
        <a:bodyPr/>
        <a:lstStyle/>
        <a:p>
          <a:endParaRPr lang="es-CO"/>
        </a:p>
      </dgm:t>
    </dgm:pt>
    <dgm:pt modelId="{144CA528-77C9-4438-A03F-81A9B9DF4E2A}" type="sibTrans" cxnId="{39502B5D-9B1C-403F-BE92-6432EDB393C4}">
      <dgm:prSet/>
      <dgm:spPr/>
      <dgm:t>
        <a:bodyPr/>
        <a:lstStyle/>
        <a:p>
          <a:endParaRPr lang="es-CO"/>
        </a:p>
      </dgm:t>
    </dgm:pt>
    <dgm:pt modelId="{68F7E90B-78F4-4904-9BCE-56F07A50128C}" type="pres">
      <dgm:prSet presAssocID="{79D078D6-678B-46A9-8CC6-E192B1D5627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3574B78-0362-44C1-9E56-AB84D04CEC44}" type="pres">
      <dgm:prSet presAssocID="{79D078D6-678B-46A9-8CC6-E192B1D5627A}" presName="dummyMaxCanvas" presStyleCnt="0">
        <dgm:presLayoutVars/>
      </dgm:prSet>
      <dgm:spPr/>
    </dgm:pt>
    <dgm:pt modelId="{A5FB3D7C-588B-4964-9209-2EB56FEC12B6}" type="pres">
      <dgm:prSet presAssocID="{79D078D6-678B-46A9-8CC6-E192B1D5627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BD65D1-9B47-42A8-A55D-23FA82579E88}" type="pres">
      <dgm:prSet presAssocID="{79D078D6-678B-46A9-8CC6-E192B1D5627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7A55F7-1224-4DAB-B289-CA47D839CC1A}" type="pres">
      <dgm:prSet presAssocID="{79D078D6-678B-46A9-8CC6-E192B1D5627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EAE23E-7053-4CD0-8912-742F8EFD555C}" type="pres">
      <dgm:prSet presAssocID="{79D078D6-678B-46A9-8CC6-E192B1D5627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8603CC-A09A-4162-9EF7-7E902368557F}" type="pres">
      <dgm:prSet presAssocID="{79D078D6-678B-46A9-8CC6-E192B1D5627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B4AEF2-47C9-4D7B-B9D8-D28A92E81FAB}" type="pres">
      <dgm:prSet presAssocID="{79D078D6-678B-46A9-8CC6-E192B1D5627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233B05-DD36-43E4-AED9-2510CD4DD66E}" type="pres">
      <dgm:prSet presAssocID="{79D078D6-678B-46A9-8CC6-E192B1D5627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856CBF-BC2E-4983-9B97-63CAEE50A4A1}" type="pres">
      <dgm:prSet presAssocID="{79D078D6-678B-46A9-8CC6-E192B1D5627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F5893A-501F-489E-BE02-6E2CD0FC2014}" type="presOf" srcId="{3930599E-6444-4195-AF52-33D459AFE459}" destId="{6AEAE23E-7053-4CD0-8912-742F8EFD555C}" srcOrd="0" destOrd="0" presId="urn:microsoft.com/office/officeart/2005/8/layout/vProcess5"/>
    <dgm:cxn modelId="{39502B5D-9B1C-403F-BE92-6432EDB393C4}" srcId="{79D078D6-678B-46A9-8CC6-E192B1D5627A}" destId="{AF9F24CE-87AD-4C0E-9BF6-93CA40A58DAA}" srcOrd="2" destOrd="0" parTransId="{82384C6A-9755-4DC7-A182-396A23DB8BA4}" sibTransId="{144CA528-77C9-4438-A03F-81A9B9DF4E2A}"/>
    <dgm:cxn modelId="{4FEA9F46-6D68-4AD1-B835-00AC5C0DD54B}" srcId="{79D078D6-678B-46A9-8CC6-E192B1D5627A}" destId="{50985034-3768-4101-9C34-58D57B19E4C6}" srcOrd="1" destOrd="0" parTransId="{0E316249-9725-4A54-891D-0B1FD872E4E2}" sibTransId="{B55E5D9B-36AA-4D4C-AD78-CDB75F9230AF}"/>
    <dgm:cxn modelId="{10E0EE94-59F2-4D4E-A1FB-2BBC67CC1CE2}" type="presOf" srcId="{AF9F24CE-87AD-4C0E-9BF6-93CA40A58DAA}" destId="{317A55F7-1224-4DAB-B289-CA47D839CC1A}" srcOrd="0" destOrd="0" presId="urn:microsoft.com/office/officeart/2005/8/layout/vProcess5"/>
    <dgm:cxn modelId="{DE164E11-50C0-4FF5-B010-51050D431816}" srcId="{79D078D6-678B-46A9-8CC6-E192B1D5627A}" destId="{BFE8E637-3395-4FDF-85CA-CBC384FAB788}" srcOrd="0" destOrd="0" parTransId="{CC5868BE-BAEB-404C-B228-F85788383788}" sibTransId="{3930599E-6444-4195-AF52-33D459AFE459}"/>
    <dgm:cxn modelId="{D4C3B994-6D1B-4F70-9370-A4FFC7454DE3}" type="presOf" srcId="{79D078D6-678B-46A9-8CC6-E192B1D5627A}" destId="{68F7E90B-78F4-4904-9BCE-56F07A50128C}" srcOrd="0" destOrd="0" presId="urn:microsoft.com/office/officeart/2005/8/layout/vProcess5"/>
    <dgm:cxn modelId="{658EC3CE-CFAD-4003-A788-B399DA727D55}" type="presOf" srcId="{BFE8E637-3395-4FDF-85CA-CBC384FAB788}" destId="{3BB4AEF2-47C9-4D7B-B9D8-D28A92E81FAB}" srcOrd="1" destOrd="0" presId="urn:microsoft.com/office/officeart/2005/8/layout/vProcess5"/>
    <dgm:cxn modelId="{0F1DF8B3-BAE9-4160-A3E1-7778E1676E81}" type="presOf" srcId="{AF9F24CE-87AD-4C0E-9BF6-93CA40A58DAA}" destId="{CC856CBF-BC2E-4983-9B97-63CAEE50A4A1}" srcOrd="1" destOrd="0" presId="urn:microsoft.com/office/officeart/2005/8/layout/vProcess5"/>
    <dgm:cxn modelId="{32FBD016-D544-4C06-A4FF-6A456D71C30C}" type="presOf" srcId="{50985034-3768-4101-9C34-58D57B19E4C6}" destId="{1C233B05-DD36-43E4-AED9-2510CD4DD66E}" srcOrd="1" destOrd="0" presId="urn:microsoft.com/office/officeart/2005/8/layout/vProcess5"/>
    <dgm:cxn modelId="{0A87105F-FEDF-4E0A-BD78-4B2CD9E1F8F3}" type="presOf" srcId="{B55E5D9B-36AA-4D4C-AD78-CDB75F9230AF}" destId="{938603CC-A09A-4162-9EF7-7E902368557F}" srcOrd="0" destOrd="0" presId="urn:microsoft.com/office/officeart/2005/8/layout/vProcess5"/>
    <dgm:cxn modelId="{FDB13A51-5D67-4B0F-A6E8-130C3C495EC6}" type="presOf" srcId="{50985034-3768-4101-9C34-58D57B19E4C6}" destId="{16BD65D1-9B47-42A8-A55D-23FA82579E88}" srcOrd="0" destOrd="0" presId="urn:microsoft.com/office/officeart/2005/8/layout/vProcess5"/>
    <dgm:cxn modelId="{0F75E319-BD2B-47E8-ACA8-350F9C3B33A4}" type="presOf" srcId="{BFE8E637-3395-4FDF-85CA-CBC384FAB788}" destId="{A5FB3D7C-588B-4964-9209-2EB56FEC12B6}" srcOrd="0" destOrd="0" presId="urn:microsoft.com/office/officeart/2005/8/layout/vProcess5"/>
    <dgm:cxn modelId="{2A6B5FEA-AA34-45F0-9C14-98E495D5E84C}" type="presParOf" srcId="{68F7E90B-78F4-4904-9BCE-56F07A50128C}" destId="{63574B78-0362-44C1-9E56-AB84D04CEC44}" srcOrd="0" destOrd="0" presId="urn:microsoft.com/office/officeart/2005/8/layout/vProcess5"/>
    <dgm:cxn modelId="{676F5F6B-A032-429C-9C99-962243A41B47}" type="presParOf" srcId="{68F7E90B-78F4-4904-9BCE-56F07A50128C}" destId="{A5FB3D7C-588B-4964-9209-2EB56FEC12B6}" srcOrd="1" destOrd="0" presId="urn:microsoft.com/office/officeart/2005/8/layout/vProcess5"/>
    <dgm:cxn modelId="{216C6236-C223-4239-97FC-93F47DFEE2DB}" type="presParOf" srcId="{68F7E90B-78F4-4904-9BCE-56F07A50128C}" destId="{16BD65D1-9B47-42A8-A55D-23FA82579E88}" srcOrd="2" destOrd="0" presId="urn:microsoft.com/office/officeart/2005/8/layout/vProcess5"/>
    <dgm:cxn modelId="{DCFA7374-9CDA-4B07-ACDB-C5321D829E92}" type="presParOf" srcId="{68F7E90B-78F4-4904-9BCE-56F07A50128C}" destId="{317A55F7-1224-4DAB-B289-CA47D839CC1A}" srcOrd="3" destOrd="0" presId="urn:microsoft.com/office/officeart/2005/8/layout/vProcess5"/>
    <dgm:cxn modelId="{0D0BA6E1-126D-47D3-9E13-C5CD99D39FF0}" type="presParOf" srcId="{68F7E90B-78F4-4904-9BCE-56F07A50128C}" destId="{6AEAE23E-7053-4CD0-8912-742F8EFD555C}" srcOrd="4" destOrd="0" presId="urn:microsoft.com/office/officeart/2005/8/layout/vProcess5"/>
    <dgm:cxn modelId="{047316D2-ADD1-4996-B684-45D70CB44918}" type="presParOf" srcId="{68F7E90B-78F4-4904-9BCE-56F07A50128C}" destId="{938603CC-A09A-4162-9EF7-7E902368557F}" srcOrd="5" destOrd="0" presId="urn:microsoft.com/office/officeart/2005/8/layout/vProcess5"/>
    <dgm:cxn modelId="{D46B63E1-D262-4461-B90F-2DCEBF2F7927}" type="presParOf" srcId="{68F7E90B-78F4-4904-9BCE-56F07A50128C}" destId="{3BB4AEF2-47C9-4D7B-B9D8-D28A92E81FAB}" srcOrd="6" destOrd="0" presId="urn:microsoft.com/office/officeart/2005/8/layout/vProcess5"/>
    <dgm:cxn modelId="{C40DAFEA-36E8-4197-A4BA-B175544CDAA4}" type="presParOf" srcId="{68F7E90B-78F4-4904-9BCE-56F07A50128C}" destId="{1C233B05-DD36-43E4-AED9-2510CD4DD66E}" srcOrd="7" destOrd="0" presId="urn:microsoft.com/office/officeart/2005/8/layout/vProcess5"/>
    <dgm:cxn modelId="{8BC9AB32-448A-46F2-BEDD-AF8DCD7D54AA}" type="presParOf" srcId="{68F7E90B-78F4-4904-9BCE-56F07A50128C}" destId="{CC856CBF-BC2E-4983-9B97-63CAEE50A4A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D078D6-678B-46A9-8CC6-E192B1D5627A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FE8E637-3395-4FDF-85CA-CBC384FAB788}">
      <dgm:prSet phldrT="[Texto]" custT="1"/>
      <dgm:spPr/>
      <dgm:t>
        <a:bodyPr/>
        <a:lstStyle/>
        <a:p>
          <a:pPr algn="ctr"/>
          <a:r>
            <a:rPr lang="es-CO" sz="1400" dirty="0" smtClean="0">
              <a:solidFill>
                <a:schemeClr val="tx1"/>
              </a:solidFill>
            </a:rPr>
            <a:t>DATOS DEL CONTENIDO</a:t>
          </a:r>
          <a:endParaRPr lang="es-CO" sz="1400" dirty="0">
            <a:solidFill>
              <a:schemeClr val="tx1"/>
            </a:solidFill>
          </a:endParaRPr>
        </a:p>
      </dgm:t>
    </dgm:pt>
    <dgm:pt modelId="{CC5868BE-BAEB-404C-B228-F85788383788}" type="parTrans" cxnId="{DE164E11-50C0-4FF5-B010-51050D431816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3930599E-6444-4195-AF52-33D459AFE459}" type="sibTrans" cxnId="{DE164E11-50C0-4FF5-B010-51050D431816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50985034-3768-4101-9C34-58D57B19E4C6}">
      <dgm:prSet phldrT="[Texto]" custT="1"/>
      <dgm:spPr/>
      <dgm:t>
        <a:bodyPr/>
        <a:lstStyle/>
        <a:p>
          <a:pPr algn="ctr"/>
          <a:r>
            <a:rPr lang="es-CO" sz="1400" dirty="0" smtClean="0">
              <a:solidFill>
                <a:srgbClr val="FF0000"/>
              </a:solidFill>
            </a:rPr>
            <a:t>FIRMA DEL DOCUMENTO ELECTRONICO</a:t>
          </a:r>
          <a:endParaRPr lang="es-CO" sz="1400" dirty="0">
            <a:solidFill>
              <a:srgbClr val="FF0000"/>
            </a:solidFill>
          </a:endParaRPr>
        </a:p>
      </dgm:t>
    </dgm:pt>
    <dgm:pt modelId="{0E316249-9725-4A54-891D-0B1FD872E4E2}" type="parTrans" cxnId="{4FEA9F46-6D68-4AD1-B835-00AC5C0DD54B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B55E5D9B-36AA-4D4C-AD78-CDB75F9230AF}" type="sibTrans" cxnId="{4FEA9F46-6D68-4AD1-B835-00AC5C0DD54B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AF9F24CE-87AD-4C0E-9BF6-93CA40A58DAA}">
      <dgm:prSet phldrT="[Texto]" custT="1"/>
      <dgm:spPr/>
      <dgm:t>
        <a:bodyPr/>
        <a:lstStyle/>
        <a:p>
          <a:pPr algn="ctr"/>
          <a:r>
            <a:rPr lang="es-CO" sz="1400" dirty="0" smtClean="0">
              <a:solidFill>
                <a:schemeClr val="tx1"/>
              </a:solidFill>
            </a:rPr>
            <a:t>METADATOS</a:t>
          </a:r>
          <a:endParaRPr lang="es-CO" sz="1400" dirty="0">
            <a:solidFill>
              <a:schemeClr val="tx1"/>
            </a:solidFill>
          </a:endParaRPr>
        </a:p>
      </dgm:t>
    </dgm:pt>
    <dgm:pt modelId="{82384C6A-9755-4DC7-A182-396A23DB8BA4}" type="parTrans" cxnId="{39502B5D-9B1C-403F-BE92-6432EDB393C4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144CA528-77C9-4438-A03F-81A9B9DF4E2A}" type="sibTrans" cxnId="{39502B5D-9B1C-403F-BE92-6432EDB393C4}">
      <dgm:prSet/>
      <dgm:spPr/>
      <dgm:t>
        <a:bodyPr/>
        <a:lstStyle/>
        <a:p>
          <a:endParaRPr lang="es-CO" sz="3200">
            <a:solidFill>
              <a:schemeClr val="tx1"/>
            </a:solidFill>
          </a:endParaRPr>
        </a:p>
      </dgm:t>
    </dgm:pt>
    <dgm:pt modelId="{6AAA32C5-AA06-44C6-B683-36881C17F214}" type="pres">
      <dgm:prSet presAssocID="{79D078D6-678B-46A9-8CC6-E192B1D562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159C114-7621-4B99-8901-AE7F3C3AE894}" type="pres">
      <dgm:prSet presAssocID="{BFE8E637-3395-4FDF-85CA-CBC384FAB78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F14A46-DB54-4B0F-8EA3-3EBFFE54C117}" type="pres">
      <dgm:prSet presAssocID="{3930599E-6444-4195-AF52-33D459AFE459}" presName="parSpace" presStyleCnt="0"/>
      <dgm:spPr/>
    </dgm:pt>
    <dgm:pt modelId="{D4300DA6-40F6-4CEF-ACB2-864AF9C64879}" type="pres">
      <dgm:prSet presAssocID="{50985034-3768-4101-9C34-58D57B19E4C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802918-985F-495D-BADD-EE713960E88C}" type="pres">
      <dgm:prSet presAssocID="{B55E5D9B-36AA-4D4C-AD78-CDB75F9230AF}" presName="parSpace" presStyleCnt="0"/>
      <dgm:spPr/>
    </dgm:pt>
    <dgm:pt modelId="{3A50D1D0-6A45-4FEC-BC94-78DA7FC62D24}" type="pres">
      <dgm:prSet presAssocID="{AF9F24CE-87AD-4C0E-9BF6-93CA40A58DA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9502B5D-9B1C-403F-BE92-6432EDB393C4}" srcId="{79D078D6-678B-46A9-8CC6-E192B1D5627A}" destId="{AF9F24CE-87AD-4C0E-9BF6-93CA40A58DAA}" srcOrd="2" destOrd="0" parTransId="{82384C6A-9755-4DC7-A182-396A23DB8BA4}" sibTransId="{144CA528-77C9-4438-A03F-81A9B9DF4E2A}"/>
    <dgm:cxn modelId="{36DAB438-7C48-4B52-B44E-F208C0A427A1}" type="presOf" srcId="{AF9F24CE-87AD-4C0E-9BF6-93CA40A58DAA}" destId="{3A50D1D0-6A45-4FEC-BC94-78DA7FC62D24}" srcOrd="0" destOrd="0" presId="urn:microsoft.com/office/officeart/2005/8/layout/hChevron3"/>
    <dgm:cxn modelId="{AFFFDC4A-7CD0-4796-8432-4561E1B3FB7F}" type="presOf" srcId="{BFE8E637-3395-4FDF-85CA-CBC384FAB788}" destId="{B159C114-7621-4B99-8901-AE7F3C3AE894}" srcOrd="0" destOrd="0" presId="urn:microsoft.com/office/officeart/2005/8/layout/hChevron3"/>
    <dgm:cxn modelId="{4FEA9F46-6D68-4AD1-B835-00AC5C0DD54B}" srcId="{79D078D6-678B-46A9-8CC6-E192B1D5627A}" destId="{50985034-3768-4101-9C34-58D57B19E4C6}" srcOrd="1" destOrd="0" parTransId="{0E316249-9725-4A54-891D-0B1FD872E4E2}" sibTransId="{B55E5D9B-36AA-4D4C-AD78-CDB75F9230AF}"/>
    <dgm:cxn modelId="{0C6F18B9-0D4B-4D12-BDE7-5155FCB682D4}" type="presOf" srcId="{79D078D6-678B-46A9-8CC6-E192B1D5627A}" destId="{6AAA32C5-AA06-44C6-B683-36881C17F214}" srcOrd="0" destOrd="0" presId="urn:microsoft.com/office/officeart/2005/8/layout/hChevron3"/>
    <dgm:cxn modelId="{DE164E11-50C0-4FF5-B010-51050D431816}" srcId="{79D078D6-678B-46A9-8CC6-E192B1D5627A}" destId="{BFE8E637-3395-4FDF-85CA-CBC384FAB788}" srcOrd="0" destOrd="0" parTransId="{CC5868BE-BAEB-404C-B228-F85788383788}" sibTransId="{3930599E-6444-4195-AF52-33D459AFE459}"/>
    <dgm:cxn modelId="{E1C222B1-E1A2-4C9A-B347-ADC43A601718}" type="presOf" srcId="{50985034-3768-4101-9C34-58D57B19E4C6}" destId="{D4300DA6-40F6-4CEF-ACB2-864AF9C64879}" srcOrd="0" destOrd="0" presId="urn:microsoft.com/office/officeart/2005/8/layout/hChevron3"/>
    <dgm:cxn modelId="{D0983831-BF96-4319-AB1B-C5C8BBA1A190}" type="presParOf" srcId="{6AAA32C5-AA06-44C6-B683-36881C17F214}" destId="{B159C114-7621-4B99-8901-AE7F3C3AE894}" srcOrd="0" destOrd="0" presId="urn:microsoft.com/office/officeart/2005/8/layout/hChevron3"/>
    <dgm:cxn modelId="{F82687B4-7233-4B5A-BF29-439D3E4D378B}" type="presParOf" srcId="{6AAA32C5-AA06-44C6-B683-36881C17F214}" destId="{A4F14A46-DB54-4B0F-8EA3-3EBFFE54C117}" srcOrd="1" destOrd="0" presId="urn:microsoft.com/office/officeart/2005/8/layout/hChevron3"/>
    <dgm:cxn modelId="{13AB5612-6CA0-4EED-951E-CC1C05FE3ED2}" type="presParOf" srcId="{6AAA32C5-AA06-44C6-B683-36881C17F214}" destId="{D4300DA6-40F6-4CEF-ACB2-864AF9C64879}" srcOrd="2" destOrd="0" presId="urn:microsoft.com/office/officeart/2005/8/layout/hChevron3"/>
    <dgm:cxn modelId="{465143E1-6A2D-471A-9C35-870A8B311C83}" type="presParOf" srcId="{6AAA32C5-AA06-44C6-B683-36881C17F214}" destId="{2C802918-985F-495D-BADD-EE713960E88C}" srcOrd="3" destOrd="0" presId="urn:microsoft.com/office/officeart/2005/8/layout/hChevron3"/>
    <dgm:cxn modelId="{574126B4-8A4B-4A7C-B3F8-D276B81B4799}" type="presParOf" srcId="{6AAA32C5-AA06-44C6-B683-36881C17F214}" destId="{3A50D1D0-6A45-4FEC-BC94-78DA7FC62D2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7374-E044-421E-8861-93D5C2F567BC}">
      <dsp:nvSpPr>
        <dsp:cNvPr id="0" name=""/>
        <dsp:cNvSpPr/>
      </dsp:nvSpPr>
      <dsp:spPr>
        <a:xfrm rot="5400000">
          <a:off x="297870" y="2518802"/>
          <a:ext cx="893491" cy="148674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3F2CA-5245-47E5-BB2F-63AC2F3D04B0}">
      <dsp:nvSpPr>
        <dsp:cNvPr id="0" name=""/>
        <dsp:cNvSpPr/>
      </dsp:nvSpPr>
      <dsp:spPr>
        <a:xfrm>
          <a:off x="148724" y="2963020"/>
          <a:ext cx="1342245" cy="117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EXPEDIENTE FISICO</a:t>
          </a:r>
        </a:p>
      </dsp:txBody>
      <dsp:txXfrm>
        <a:off x="148724" y="2963020"/>
        <a:ext cx="1342245" cy="1176557"/>
      </dsp:txXfrm>
    </dsp:sp>
    <dsp:sp modelId="{C27684FE-086B-4357-97AB-67D99BD0C16A}">
      <dsp:nvSpPr>
        <dsp:cNvPr id="0" name=""/>
        <dsp:cNvSpPr/>
      </dsp:nvSpPr>
      <dsp:spPr>
        <a:xfrm>
          <a:off x="1237716" y="2409346"/>
          <a:ext cx="253253" cy="25325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588F5-03F8-4D19-AC4D-CFD908949485}">
      <dsp:nvSpPr>
        <dsp:cNvPr id="0" name=""/>
        <dsp:cNvSpPr/>
      </dsp:nvSpPr>
      <dsp:spPr>
        <a:xfrm rot="5400000">
          <a:off x="1941041" y="2112198"/>
          <a:ext cx="893491" cy="148674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46A5A-6A9F-44FA-B7B5-8B14C84C9A7C}">
      <dsp:nvSpPr>
        <dsp:cNvPr id="0" name=""/>
        <dsp:cNvSpPr/>
      </dsp:nvSpPr>
      <dsp:spPr>
        <a:xfrm>
          <a:off x="1791895" y="2556416"/>
          <a:ext cx="1342245" cy="117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EXPEDIENTE DIGITAL O DIGITALIZADO</a:t>
          </a:r>
          <a:endParaRPr lang="es-CO" sz="1600" kern="1200" dirty="0"/>
        </a:p>
      </dsp:txBody>
      <dsp:txXfrm>
        <a:off x="1791895" y="2556416"/>
        <a:ext cx="1342245" cy="1176557"/>
      </dsp:txXfrm>
    </dsp:sp>
    <dsp:sp modelId="{7A00816D-82D6-4DDA-9928-A2B9123E5F7E}">
      <dsp:nvSpPr>
        <dsp:cNvPr id="0" name=""/>
        <dsp:cNvSpPr/>
      </dsp:nvSpPr>
      <dsp:spPr>
        <a:xfrm>
          <a:off x="2880887" y="2002742"/>
          <a:ext cx="253253" cy="25325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38745-D7EB-42A2-B07F-487FD3248E01}">
      <dsp:nvSpPr>
        <dsp:cNvPr id="0" name=""/>
        <dsp:cNvSpPr/>
      </dsp:nvSpPr>
      <dsp:spPr>
        <a:xfrm rot="5400000">
          <a:off x="3584212" y="1705593"/>
          <a:ext cx="893491" cy="148674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0652A-68C2-45DF-8F5F-64B4D20CA44C}">
      <dsp:nvSpPr>
        <dsp:cNvPr id="0" name=""/>
        <dsp:cNvSpPr/>
      </dsp:nvSpPr>
      <dsp:spPr>
        <a:xfrm>
          <a:off x="3435066" y="2149811"/>
          <a:ext cx="1342245" cy="117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EXPEDIENTE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HIBRIDO</a:t>
          </a:r>
          <a:endParaRPr lang="es-CO" sz="1600" kern="1200" dirty="0"/>
        </a:p>
      </dsp:txBody>
      <dsp:txXfrm>
        <a:off x="3435066" y="2149811"/>
        <a:ext cx="1342245" cy="1176557"/>
      </dsp:txXfrm>
    </dsp:sp>
    <dsp:sp modelId="{EB289EA2-C742-4F81-9F25-EEABFB419A91}">
      <dsp:nvSpPr>
        <dsp:cNvPr id="0" name=""/>
        <dsp:cNvSpPr/>
      </dsp:nvSpPr>
      <dsp:spPr>
        <a:xfrm>
          <a:off x="4524058" y="1596137"/>
          <a:ext cx="253253" cy="25325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DFBCF-0D8D-42FC-85A9-4D7DA21049F2}">
      <dsp:nvSpPr>
        <dsp:cNvPr id="0" name=""/>
        <dsp:cNvSpPr/>
      </dsp:nvSpPr>
      <dsp:spPr>
        <a:xfrm rot="5400000">
          <a:off x="5227383" y="1298989"/>
          <a:ext cx="893491" cy="148674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B3D22-9D99-4E72-9EB8-AD304B794215}">
      <dsp:nvSpPr>
        <dsp:cNvPr id="0" name=""/>
        <dsp:cNvSpPr/>
      </dsp:nvSpPr>
      <dsp:spPr>
        <a:xfrm>
          <a:off x="5078237" y="1743207"/>
          <a:ext cx="1342245" cy="117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EXPEDIENTE ELECTRONICO</a:t>
          </a:r>
          <a:endParaRPr lang="es-CO" sz="1600" kern="1200" dirty="0"/>
        </a:p>
      </dsp:txBody>
      <dsp:txXfrm>
        <a:off x="5078237" y="1743207"/>
        <a:ext cx="1342245" cy="1176557"/>
      </dsp:txXfrm>
    </dsp:sp>
    <dsp:sp modelId="{7D503B83-E02E-488E-BC74-33EAB6E082C9}">
      <dsp:nvSpPr>
        <dsp:cNvPr id="0" name=""/>
        <dsp:cNvSpPr/>
      </dsp:nvSpPr>
      <dsp:spPr>
        <a:xfrm>
          <a:off x="6167229" y="1189533"/>
          <a:ext cx="253253" cy="25325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1D66B-55FD-4B07-82FC-F0751AEA29BD}">
      <dsp:nvSpPr>
        <dsp:cNvPr id="0" name=""/>
        <dsp:cNvSpPr/>
      </dsp:nvSpPr>
      <dsp:spPr>
        <a:xfrm rot="5400000">
          <a:off x="6870555" y="892385"/>
          <a:ext cx="893491" cy="148674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6CE3E-B369-4059-BDFF-444DC5C72F90}">
      <dsp:nvSpPr>
        <dsp:cNvPr id="0" name=""/>
        <dsp:cNvSpPr/>
      </dsp:nvSpPr>
      <dsp:spPr>
        <a:xfrm>
          <a:off x="6721409" y="1336603"/>
          <a:ext cx="1342245" cy="117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EXPEDIENTE VIRTUAL</a:t>
          </a:r>
          <a:endParaRPr lang="es-CO" sz="1600" kern="1200" dirty="0"/>
        </a:p>
      </dsp:txBody>
      <dsp:txXfrm>
        <a:off x="6721409" y="1336603"/>
        <a:ext cx="1342245" cy="1176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913C-4C6C-40C4-A64C-E81BFC0F7802}">
      <dsp:nvSpPr>
        <dsp:cNvPr id="0" name=""/>
        <dsp:cNvSpPr/>
      </dsp:nvSpPr>
      <dsp:spPr>
        <a:xfrm>
          <a:off x="2132195" y="2277603"/>
          <a:ext cx="1784985" cy="1784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DIGITALIZACIÓN SIN ELIMINACIÓN DEL DOCUMENTO ORIGINAL ANÁLOGO</a:t>
          </a:r>
          <a:endParaRPr lang="es-CO" sz="1300" kern="1200" dirty="0"/>
        </a:p>
      </dsp:txBody>
      <dsp:txXfrm>
        <a:off x="2393600" y="2539008"/>
        <a:ext cx="1262175" cy="1262175"/>
      </dsp:txXfrm>
    </dsp:sp>
    <dsp:sp modelId="{352918C4-CE57-4B4B-9561-918465191BF4}">
      <dsp:nvSpPr>
        <dsp:cNvPr id="0" name=""/>
        <dsp:cNvSpPr/>
      </dsp:nvSpPr>
      <dsp:spPr>
        <a:xfrm rot="12900000">
          <a:off x="848137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FAD29-75A3-4097-8994-922A3F45E904}">
      <dsp:nvSpPr>
        <dsp:cNvPr id="0" name=""/>
        <dsp:cNvSpPr/>
      </dsp:nvSpPr>
      <dsp:spPr>
        <a:xfrm>
          <a:off x="136811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FF0000"/>
              </a:solidFill>
            </a:rPr>
            <a:t>Digitalización con fines de tramites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FF0000"/>
              </a:solidFill>
            </a:rPr>
            <a:t>SGDE</a:t>
          </a:r>
          <a:endParaRPr lang="es-CO" sz="1600" kern="1200" dirty="0">
            <a:solidFill>
              <a:srgbClr val="FF0000"/>
            </a:solidFill>
          </a:endParaRPr>
        </a:p>
      </dsp:txBody>
      <dsp:txXfrm>
        <a:off x="176544" y="1103105"/>
        <a:ext cx="1616269" cy="1277122"/>
      </dsp:txXfrm>
    </dsp:sp>
    <dsp:sp modelId="{474A06FA-7EEC-4C44-94F2-7AC3973F1288}">
      <dsp:nvSpPr>
        <dsp:cNvPr id="0" name=""/>
        <dsp:cNvSpPr/>
      </dsp:nvSpPr>
      <dsp:spPr>
        <a:xfrm rot="16200000">
          <a:off x="2269681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670B-F478-4D24-A4FB-2CD1817A7079}">
      <dsp:nvSpPr>
        <dsp:cNvPr id="0" name=""/>
        <dsp:cNvSpPr/>
      </dsp:nvSpPr>
      <dsp:spPr>
        <a:xfrm>
          <a:off x="2176819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FF0000"/>
              </a:solidFill>
            </a:rPr>
            <a:t>Digitalización con fines archivísticos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FF0000"/>
              </a:solidFill>
            </a:rPr>
            <a:t>SGDEA</a:t>
          </a:r>
          <a:endParaRPr lang="es-CO" sz="1600" kern="1200" dirty="0">
            <a:solidFill>
              <a:srgbClr val="FF0000"/>
            </a:solidFill>
          </a:endParaRPr>
        </a:p>
      </dsp:txBody>
      <dsp:txXfrm>
        <a:off x="2216552" y="41144"/>
        <a:ext cx="1616269" cy="1277122"/>
      </dsp:txXfrm>
    </dsp:sp>
    <dsp:sp modelId="{ED4F6C8A-D4D5-4C4A-90FC-10EF8894545A}">
      <dsp:nvSpPr>
        <dsp:cNvPr id="0" name=""/>
        <dsp:cNvSpPr/>
      </dsp:nvSpPr>
      <dsp:spPr>
        <a:xfrm rot="19500000">
          <a:off x="3691224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080B1-B50A-41CC-AF8E-EF01D445C8A8}">
      <dsp:nvSpPr>
        <dsp:cNvPr id="0" name=""/>
        <dsp:cNvSpPr/>
      </dsp:nvSpPr>
      <dsp:spPr>
        <a:xfrm>
          <a:off x="4170204" y="923033"/>
          <a:ext cx="1788984" cy="163726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Digitalización con fines de contingencia y continuidad de negocios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SGDEA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4218158" y="970987"/>
        <a:ext cx="1693076" cy="1541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913C-4C6C-40C4-A64C-E81BFC0F7802}">
      <dsp:nvSpPr>
        <dsp:cNvPr id="0" name=""/>
        <dsp:cNvSpPr/>
      </dsp:nvSpPr>
      <dsp:spPr>
        <a:xfrm>
          <a:off x="2036500" y="1573600"/>
          <a:ext cx="1506452" cy="15064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DIGITALIZACIÓN CERTIFICADA</a:t>
          </a:r>
          <a:endParaRPr lang="es-CO" sz="1200" kern="1200" dirty="0"/>
        </a:p>
      </dsp:txBody>
      <dsp:txXfrm>
        <a:off x="2257115" y="1794215"/>
        <a:ext cx="1065222" cy="1065222"/>
      </dsp:txXfrm>
    </dsp:sp>
    <dsp:sp modelId="{474A06FA-7EEC-4C44-94F2-7AC3973F1288}">
      <dsp:nvSpPr>
        <dsp:cNvPr id="0" name=""/>
        <dsp:cNvSpPr/>
      </dsp:nvSpPr>
      <dsp:spPr>
        <a:xfrm rot="16200000">
          <a:off x="2318204" y="832523"/>
          <a:ext cx="943044" cy="4293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670B-F478-4D24-A4FB-2CD1817A7079}">
      <dsp:nvSpPr>
        <dsp:cNvPr id="0" name=""/>
        <dsp:cNvSpPr/>
      </dsp:nvSpPr>
      <dsp:spPr>
        <a:xfrm>
          <a:off x="2074162" y="3218"/>
          <a:ext cx="1431129" cy="11449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FF0000"/>
              </a:solidFill>
            </a:rPr>
            <a:t>SUSTITUCION DEL SOPORTE ANALOGO </a:t>
          </a:r>
          <a:endParaRPr lang="es-CO" sz="1600" kern="1200" dirty="0">
            <a:solidFill>
              <a:srgbClr val="FF0000"/>
            </a:solidFill>
          </a:endParaRPr>
        </a:p>
      </dsp:txBody>
      <dsp:txXfrm>
        <a:off x="2107695" y="36751"/>
        <a:ext cx="1364063" cy="1077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B3D7C-588B-4964-9209-2EB56FEC12B6}">
      <dsp:nvSpPr>
        <dsp:cNvPr id="0" name=""/>
        <dsp:cNvSpPr/>
      </dsp:nvSpPr>
      <dsp:spPr>
        <a:xfrm>
          <a:off x="0" y="0"/>
          <a:ext cx="2387065" cy="756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IDENTIFICAR</a:t>
          </a:r>
          <a:endParaRPr lang="es-CO" sz="1600" kern="1200" dirty="0"/>
        </a:p>
      </dsp:txBody>
      <dsp:txXfrm>
        <a:off x="22145" y="22145"/>
        <a:ext cx="1571191" cy="711794"/>
      </dsp:txXfrm>
    </dsp:sp>
    <dsp:sp modelId="{16BD65D1-9B47-42A8-A55D-23FA82579E88}">
      <dsp:nvSpPr>
        <dsp:cNvPr id="0" name=""/>
        <dsp:cNvSpPr/>
      </dsp:nvSpPr>
      <dsp:spPr>
        <a:xfrm>
          <a:off x="210623" y="882097"/>
          <a:ext cx="2387065" cy="756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rgbClr val="FF0000"/>
              </a:solidFill>
            </a:rPr>
            <a:t>AUTENTICAR</a:t>
          </a:r>
          <a:endParaRPr lang="es-CO" sz="1600" kern="1200" dirty="0">
            <a:solidFill>
              <a:srgbClr val="FF0000"/>
            </a:solidFill>
          </a:endParaRPr>
        </a:p>
      </dsp:txBody>
      <dsp:txXfrm>
        <a:off x="232768" y="904242"/>
        <a:ext cx="1640697" cy="711794"/>
      </dsp:txXfrm>
    </dsp:sp>
    <dsp:sp modelId="{317A55F7-1224-4DAB-B289-CA47D839CC1A}">
      <dsp:nvSpPr>
        <dsp:cNvPr id="0" name=""/>
        <dsp:cNvSpPr/>
      </dsp:nvSpPr>
      <dsp:spPr>
        <a:xfrm>
          <a:off x="421246" y="1764195"/>
          <a:ext cx="2387065" cy="756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CONTEXTUALIZAR</a:t>
          </a:r>
          <a:endParaRPr lang="es-CO" sz="1600" kern="1200" dirty="0"/>
        </a:p>
      </dsp:txBody>
      <dsp:txXfrm>
        <a:off x="443391" y="1786340"/>
        <a:ext cx="1640697" cy="711794"/>
      </dsp:txXfrm>
    </dsp:sp>
    <dsp:sp modelId="{6AEAE23E-7053-4CD0-8912-742F8EFD555C}">
      <dsp:nvSpPr>
        <dsp:cNvPr id="0" name=""/>
        <dsp:cNvSpPr/>
      </dsp:nvSpPr>
      <dsp:spPr>
        <a:xfrm>
          <a:off x="1895610" y="573363"/>
          <a:ext cx="491454" cy="4914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>
        <a:off x="2006187" y="573363"/>
        <a:ext cx="270300" cy="369819"/>
      </dsp:txXfrm>
    </dsp:sp>
    <dsp:sp modelId="{938603CC-A09A-4162-9EF7-7E902368557F}">
      <dsp:nvSpPr>
        <dsp:cNvPr id="0" name=""/>
        <dsp:cNvSpPr/>
      </dsp:nvSpPr>
      <dsp:spPr>
        <a:xfrm>
          <a:off x="2106234" y="1450421"/>
          <a:ext cx="491454" cy="4914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>
        <a:off x="2216811" y="1450421"/>
        <a:ext cx="270300" cy="369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C114-7621-4B99-8901-AE7F3C3AE894}">
      <dsp:nvSpPr>
        <dsp:cNvPr id="0" name=""/>
        <dsp:cNvSpPr/>
      </dsp:nvSpPr>
      <dsp:spPr>
        <a:xfrm>
          <a:off x="2268" y="287390"/>
          <a:ext cx="1983425" cy="79337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DATOS DEL CONTENIDO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268" y="287390"/>
        <a:ext cx="1785083" cy="793370"/>
      </dsp:txXfrm>
    </dsp:sp>
    <dsp:sp modelId="{D4300DA6-40F6-4CEF-ACB2-864AF9C64879}">
      <dsp:nvSpPr>
        <dsp:cNvPr id="0" name=""/>
        <dsp:cNvSpPr/>
      </dsp:nvSpPr>
      <dsp:spPr>
        <a:xfrm>
          <a:off x="1589008" y="287390"/>
          <a:ext cx="1983425" cy="793370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rgbClr val="FF0000"/>
              </a:solidFill>
            </a:rPr>
            <a:t>FIRMA DEL DOCUMENTO ELECTRONICO</a:t>
          </a:r>
          <a:endParaRPr lang="es-CO" sz="1400" kern="1200" dirty="0">
            <a:solidFill>
              <a:srgbClr val="FF0000"/>
            </a:solidFill>
          </a:endParaRPr>
        </a:p>
      </dsp:txBody>
      <dsp:txXfrm>
        <a:off x="1985693" y="287390"/>
        <a:ext cx="1190055" cy="793370"/>
      </dsp:txXfrm>
    </dsp:sp>
    <dsp:sp modelId="{3A50D1D0-6A45-4FEC-BC94-78DA7FC62D24}">
      <dsp:nvSpPr>
        <dsp:cNvPr id="0" name=""/>
        <dsp:cNvSpPr/>
      </dsp:nvSpPr>
      <dsp:spPr>
        <a:xfrm>
          <a:off x="3175749" y="287390"/>
          <a:ext cx="1983425" cy="79337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METADATOS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572434" y="287390"/>
        <a:ext cx="1190055" cy="79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57CF-A117-4C94-BDB4-30908886F1AE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36C0A-80CF-464F-9770-B567A1245F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681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6C0A-80CF-464F-9770-B567A1245F3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78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6C0A-80CF-464F-9770-B567A1245F3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654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9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443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701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594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0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87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401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22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9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37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17DE-5582-4F15-B23D-F37EBCEF4747}" type="datetimeFigureOut">
              <a:rPr lang="es-CO" smtClean="0"/>
              <a:t>19/10/2016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ACE2-00CC-4468-94A0-6686800E5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7.png"/><Relationship Id="rId4" Type="http://schemas.openxmlformats.org/officeDocument/2006/relationships/diagramData" Target="../diagrams/data3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hyperlink" Target="http://www.archivogeneral.gov.c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21" Type="http://schemas.openxmlformats.org/officeDocument/2006/relationships/image" Target="../media/image16.png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__nRwW6ejU8U/ScO3wcfuZrI/AAAAAAAAANA/WhFFOdQyylo/s400/ISO3.gif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FOTOS_4-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hyperlink" Target="http://www.archivogeneral.gov.co/" TargetMode="Externa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hyperlink" Target="FOTOS_4-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OTOS_4-72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9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62036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</a:rPr>
              <a:t>EXPEDIENTES DE ARCHIVO</a:t>
            </a:r>
            <a:endParaRPr lang="es-CO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16632"/>
            <a:ext cx="7632848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s-CO" sz="2800" dirty="0">
                <a:latin typeface="Calibri" pitchFamily="34" charset="0"/>
                <a:cs typeface="Arial" charset="0"/>
              </a:rPr>
              <a:t>DIGITALIZACIÓN SIN ELIMINAR EL DOCUMENTO ORIGINAL (ANÁLOGO):</a:t>
            </a:r>
          </a:p>
        </p:txBody>
      </p:sp>
      <p:pic>
        <p:nvPicPr>
          <p:cNvPr id="5" name="Picture 8" descr="http://t1.gstatic.com/images?q=tbn:ANd9GcS2zLeptwckoE8vutXsEa9-ea1x1Aw395vyHoITDgwypoQlhiY&amp;t=1&amp;usg=__qsF-EoT_Sz2iKRPsc-Fu8gRYvKs=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87" y="1024459"/>
            <a:ext cx="1440160" cy="17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19 Grupo"/>
          <p:cNvGrpSpPr>
            <a:grpSpLocks/>
          </p:cNvGrpSpPr>
          <p:nvPr/>
        </p:nvGrpSpPr>
        <p:grpSpPr bwMode="auto">
          <a:xfrm>
            <a:off x="6742658" y="1340768"/>
            <a:ext cx="637654" cy="798867"/>
            <a:chOff x="6732240" y="3645024"/>
            <a:chExt cx="503832" cy="647576"/>
          </a:xfrm>
        </p:grpSpPr>
        <p:sp>
          <p:nvSpPr>
            <p:cNvPr id="8" name="7 Rectángulo"/>
            <p:cNvSpPr/>
            <p:nvPr/>
          </p:nvSpPr>
          <p:spPr bwMode="auto">
            <a:xfrm>
              <a:off x="6838393" y="3783111"/>
              <a:ext cx="345394" cy="42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645024"/>
              <a:ext cx="503832" cy="64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7" descr="C:\Documents and Settings\WinXP\Configuración local\Archivos temporales de Internet\Content.IE5\RIYL2I6W\MCj043980500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344">
            <a:off x="5443913" y="1115269"/>
            <a:ext cx="1081778" cy="108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519725213"/>
              </p:ext>
            </p:extLst>
          </p:nvPr>
        </p:nvGraphicFramePr>
        <p:xfrm>
          <a:off x="133164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8 Rectángulo"/>
          <p:cNvSpPr>
            <a:spLocks noChangeArrowheads="1"/>
          </p:cNvSpPr>
          <p:nvPr/>
        </p:nvSpPr>
        <p:spPr bwMode="auto">
          <a:xfrm>
            <a:off x="7616045" y="2106043"/>
            <a:ext cx="1295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600" b="1" dirty="0"/>
              <a:t>ISO 10918</a:t>
            </a:r>
          </a:p>
        </p:txBody>
      </p: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7821119" y="1396673"/>
            <a:ext cx="576263" cy="636587"/>
            <a:chOff x="7380312" y="3645024"/>
            <a:chExt cx="576064" cy="636071"/>
          </a:xfrm>
        </p:grpSpPr>
        <p:sp>
          <p:nvSpPr>
            <p:cNvPr id="16" name="15 Rectángulo"/>
            <p:cNvSpPr/>
            <p:nvPr/>
          </p:nvSpPr>
          <p:spPr bwMode="auto">
            <a:xfrm>
              <a:off x="7524725" y="3716403"/>
              <a:ext cx="215825" cy="428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645024"/>
              <a:ext cx="576064" cy="63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18 Rectángulo"/>
          <p:cNvSpPr>
            <a:spLocks noChangeArrowheads="1"/>
          </p:cNvSpPr>
          <p:nvPr/>
        </p:nvSpPr>
        <p:spPr bwMode="auto">
          <a:xfrm>
            <a:off x="6452694" y="210763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600" b="1" dirty="0"/>
              <a:t>ISO 19005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48" y="1128107"/>
            <a:ext cx="1090540" cy="14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54" y="5668201"/>
            <a:ext cx="847210" cy="109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9 Grupo"/>
          <p:cNvGrpSpPr>
            <a:grpSpLocks/>
          </p:cNvGrpSpPr>
          <p:nvPr/>
        </p:nvGrpSpPr>
        <p:grpSpPr bwMode="auto">
          <a:xfrm>
            <a:off x="6354183" y="1274015"/>
            <a:ext cx="637654" cy="798867"/>
            <a:chOff x="6732240" y="3645024"/>
            <a:chExt cx="503832" cy="647576"/>
          </a:xfrm>
        </p:grpSpPr>
        <p:sp>
          <p:nvSpPr>
            <p:cNvPr id="7" name="6 Rectángulo"/>
            <p:cNvSpPr/>
            <p:nvPr/>
          </p:nvSpPr>
          <p:spPr bwMode="auto">
            <a:xfrm>
              <a:off x="6838393" y="3783111"/>
              <a:ext cx="345394" cy="42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645024"/>
              <a:ext cx="503832" cy="64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7" descr="C:\Documents and Settings\WinXP\Configuración local\Archivos temporales de Internet\Content.IE5\RIYL2I6W\MCj0439805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344">
            <a:off x="5021903" y="1132560"/>
            <a:ext cx="1081778" cy="108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89142072"/>
              </p:ext>
            </p:extLst>
          </p:nvPr>
        </p:nvGraphicFramePr>
        <p:xfrm>
          <a:off x="1656842" y="2736803"/>
          <a:ext cx="5579454" cy="308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732046" y="16257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SGDEA</a:t>
            </a:r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899592" y="116632"/>
            <a:ext cx="7632848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s-CO" sz="2800" dirty="0" smtClean="0"/>
              <a:t>DIGITALIZACIÓN CON SUSTITUCION DEL SOPORTE ANALOGO</a:t>
            </a:r>
          </a:p>
          <a:p>
            <a:pPr algn="ctr"/>
            <a:endParaRPr lang="es-CO" sz="2800" dirty="0">
              <a:latin typeface="Calibri" pitchFamily="34" charset="0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45" y="1109625"/>
            <a:ext cx="1090540" cy="14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59532" y="601920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Guía AGN- Protocolo para digitalización de documentos con fines probatorios</a:t>
            </a:r>
          </a:p>
          <a:p>
            <a:r>
              <a:rPr lang="es-CO" dirty="0" smtClean="0"/>
              <a:t>Guía AGN- Pautas para la utilización de la Digitalización</a:t>
            </a:r>
            <a:endParaRPr lang="es-CO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19" y="3883600"/>
            <a:ext cx="1414281" cy="18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muycomputerpro.com/files/264-10218-FOTO/gestion-documental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8301"/>
            <a:ext cx="1436141" cy="10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Icono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4" y="84509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49" y="1426120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40 Forma"/>
          <p:cNvCxnSpPr/>
          <p:nvPr/>
        </p:nvCxnSpPr>
        <p:spPr>
          <a:xfrm rot="10800000">
            <a:off x="7059791" y="1434931"/>
            <a:ext cx="280988" cy="67786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36 Forma"/>
          <p:cNvCxnSpPr/>
          <p:nvPr/>
        </p:nvCxnSpPr>
        <p:spPr>
          <a:xfrm rot="16200000" flipH="1">
            <a:off x="7075667" y="1460263"/>
            <a:ext cx="249237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"/>
            <a:ext cx="44039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26077" r="29263" b="51509"/>
          <a:stretch/>
        </p:blipFill>
        <p:spPr bwMode="auto">
          <a:xfrm>
            <a:off x="620280" y="3149875"/>
            <a:ext cx="7928663" cy="24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60647" y="5648972"/>
            <a:ext cx="4123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Ley 1437 de </a:t>
            </a:r>
            <a:r>
              <a:rPr lang="es-CO" sz="1400" b="1" dirty="0" smtClean="0"/>
              <a:t>2011 – CAPITULO IV</a:t>
            </a:r>
            <a:endParaRPr lang="es-CO" sz="1400" dirty="0"/>
          </a:p>
          <a:p>
            <a:r>
              <a:rPr lang="es-CO" sz="1400" dirty="0"/>
              <a:t>Utilización de Medios </a:t>
            </a:r>
            <a:r>
              <a:rPr lang="es-CO" sz="1400" dirty="0" smtClean="0"/>
              <a:t> Electrónicos  en el Procedimiento Administrativo </a:t>
            </a:r>
            <a:endParaRPr lang="es-CO" sz="1400" dirty="0"/>
          </a:p>
          <a:p>
            <a:r>
              <a:rPr lang="es-CO" sz="1400" b="1" dirty="0" smtClean="0"/>
              <a:t>Artículo </a:t>
            </a:r>
            <a:r>
              <a:rPr lang="es-CO" sz="1400" b="1" dirty="0"/>
              <a:t>59</a:t>
            </a:r>
            <a:r>
              <a:rPr lang="es-CO" sz="1400" dirty="0"/>
              <a:t>. Expediente electrónico. </a:t>
            </a:r>
          </a:p>
        </p:txBody>
      </p:sp>
    </p:spTree>
    <p:extLst>
      <p:ext uri="{BB962C8B-B14F-4D97-AF65-F5344CB8AC3E}">
        <p14:creationId xmlns:p14="http://schemas.microsoft.com/office/powerpoint/2010/main" val="14349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dirty="0"/>
              <a:t>DECRETO 2609 </a:t>
            </a:r>
            <a:r>
              <a:rPr lang="es-CO" dirty="0" smtClean="0"/>
              <a:t> </a:t>
            </a:r>
            <a:r>
              <a:rPr lang="es-CO" b="1" dirty="0" smtClean="0"/>
              <a:t>Artículo </a:t>
            </a:r>
            <a:r>
              <a:rPr lang="es-CO" b="1" dirty="0"/>
              <a:t>30°. Metadatos mínimos de los documentos electrónicos de archivo: </a:t>
            </a:r>
            <a:r>
              <a:rPr lang="es-CO" dirty="0" smtClean="0"/>
              <a:t>Los </a:t>
            </a:r>
            <a:r>
              <a:rPr lang="es-CO" dirty="0"/>
              <a:t>documentos electrónicos de archivo deben contener como mínimo los siguientes metadatos: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0000" r="5279" b="7352"/>
          <a:stretch/>
        </p:blipFill>
        <p:spPr bwMode="auto">
          <a:xfrm>
            <a:off x="467544" y="116632"/>
            <a:ext cx="1879103" cy="61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72000" y="1128801"/>
            <a:ext cx="457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100" dirty="0"/>
          </a:p>
          <a:p>
            <a:r>
              <a:rPr lang="es-CO" sz="1400" dirty="0"/>
              <a:t>l</a:t>
            </a:r>
            <a:r>
              <a:rPr lang="es-CO" sz="1400" dirty="0">
                <a:solidFill>
                  <a:srgbClr val="FF0000"/>
                </a:solidFill>
              </a:rPr>
              <a:t>. </a:t>
            </a:r>
            <a:r>
              <a:rPr lang="es-CO" sz="1100" b="1" dirty="0">
                <a:solidFill>
                  <a:srgbClr val="FF0000"/>
                </a:solidFill>
              </a:rPr>
              <a:t>De contenido: </a:t>
            </a:r>
            <a:endParaRPr lang="es-CO" sz="1100" dirty="0">
              <a:solidFill>
                <a:srgbClr val="FF0000"/>
              </a:solidFill>
            </a:endParaRPr>
          </a:p>
          <a:p>
            <a:r>
              <a:rPr lang="es-CO" sz="1100" dirty="0"/>
              <a:t>a. Tipo de recurso de información. </a:t>
            </a:r>
          </a:p>
          <a:p>
            <a:r>
              <a:rPr lang="es-CO" sz="1100" dirty="0"/>
              <a:t>b. Tipo documental. </a:t>
            </a:r>
          </a:p>
          <a:p>
            <a:r>
              <a:rPr lang="es-CO" sz="1100" dirty="0"/>
              <a:t>c. Título del documento. </a:t>
            </a:r>
          </a:p>
          <a:p>
            <a:r>
              <a:rPr lang="es-CO" sz="1100" dirty="0"/>
              <a:t>d. Autor o emisor responsable de su contenido, destinatario, responsable que proyecto el contenido, nombre de la entidad que respalda el contenido, nombre de </a:t>
            </a:r>
            <a:r>
              <a:rPr lang="es-CO" sz="1000" b="1" dirty="0"/>
              <a:t>la </a:t>
            </a:r>
            <a:r>
              <a:rPr lang="es-CO" sz="1100" dirty="0"/>
              <a:t>persona o sistema desde donde el documento es creado. </a:t>
            </a:r>
          </a:p>
          <a:p>
            <a:r>
              <a:rPr lang="es-CO" sz="1100" dirty="0"/>
              <a:t>e. Clasificación de acceso (nivel de acceso). </a:t>
            </a:r>
          </a:p>
          <a:p>
            <a:r>
              <a:rPr lang="es-CO" sz="1100" dirty="0"/>
              <a:t>f. Fecha de creación, transmisión y recepción. </a:t>
            </a:r>
          </a:p>
          <a:p>
            <a:r>
              <a:rPr lang="es-CO" sz="1100" dirty="0"/>
              <a:t>g. Folio (físico o electrónico). </a:t>
            </a:r>
          </a:p>
          <a:p>
            <a:r>
              <a:rPr lang="es-CO" sz="1100" dirty="0"/>
              <a:t>h. Tema o asunto administrativo al que se vincula (trámite). </a:t>
            </a:r>
          </a:p>
          <a:p>
            <a:pPr marL="285750" indent="-285750">
              <a:buAutoNum type="romanLcPeriod"/>
            </a:pPr>
            <a:r>
              <a:rPr lang="es-CO" sz="1100" dirty="0" smtClean="0"/>
              <a:t>Palabras </a:t>
            </a:r>
            <a:r>
              <a:rPr lang="es-CO" sz="1100" dirty="0"/>
              <a:t>clave. </a:t>
            </a:r>
            <a:endParaRPr lang="es-CO" sz="1100" dirty="0" smtClean="0"/>
          </a:p>
          <a:p>
            <a:endParaRPr lang="es-CO" sz="1100" dirty="0" smtClean="0"/>
          </a:p>
          <a:p>
            <a:r>
              <a:rPr lang="es-CO" sz="1400" dirty="0" smtClean="0"/>
              <a:t>II</a:t>
            </a:r>
            <a:r>
              <a:rPr lang="es-CO" dirty="0" smtClean="0"/>
              <a:t>. </a:t>
            </a:r>
            <a:r>
              <a:rPr lang="es-CO" sz="1100" b="1" dirty="0">
                <a:solidFill>
                  <a:srgbClr val="FF0000"/>
                </a:solidFill>
              </a:rPr>
              <a:t>De estructura: </a:t>
            </a:r>
            <a:endParaRPr lang="es-CO" sz="1100" dirty="0">
              <a:solidFill>
                <a:srgbClr val="FF0000"/>
              </a:solidFill>
            </a:endParaRPr>
          </a:p>
          <a:p>
            <a:r>
              <a:rPr lang="es-CO" sz="1100" dirty="0"/>
              <a:t>a. Descripción. </a:t>
            </a:r>
          </a:p>
          <a:p>
            <a:r>
              <a:rPr lang="es-CO" sz="1100" dirty="0"/>
              <a:t>b. Formato. </a:t>
            </a:r>
          </a:p>
          <a:p>
            <a:r>
              <a:rPr lang="es-CO" sz="1100" dirty="0"/>
              <a:t>c. Estado. </a:t>
            </a:r>
          </a:p>
          <a:p>
            <a:r>
              <a:rPr lang="es-CO" sz="1100" dirty="0"/>
              <a:t>d. Proceso administrativo. </a:t>
            </a:r>
          </a:p>
          <a:p>
            <a:r>
              <a:rPr lang="es-CO" sz="1100" dirty="0"/>
              <a:t>e. Unidad Administrativa responsable. </a:t>
            </a:r>
          </a:p>
          <a:p>
            <a:r>
              <a:rPr lang="es-CO" sz="1100" dirty="0"/>
              <a:t>f. Perfil autorizado. </a:t>
            </a:r>
          </a:p>
          <a:p>
            <a:r>
              <a:rPr lang="es-CO" sz="1100" dirty="0"/>
              <a:t>g. Ubicación (en el sistema físico y/o lógico). </a:t>
            </a:r>
          </a:p>
          <a:p>
            <a:r>
              <a:rPr lang="es-CO" sz="1100" dirty="0"/>
              <a:t>h. Serie/sub-serie documental. </a:t>
            </a:r>
          </a:p>
          <a:p>
            <a:endParaRPr lang="es-CO" sz="1100" dirty="0"/>
          </a:p>
          <a:p>
            <a:r>
              <a:rPr lang="es-CO" sz="1100" b="1" dirty="0" smtClean="0"/>
              <a:t>III. </a:t>
            </a:r>
            <a:r>
              <a:rPr lang="es-CO" sz="1100" b="1" dirty="0">
                <a:solidFill>
                  <a:srgbClr val="FF0000"/>
                </a:solidFill>
              </a:rPr>
              <a:t>De contexto: </a:t>
            </a:r>
            <a:endParaRPr lang="es-CO" sz="1100" dirty="0">
              <a:solidFill>
                <a:srgbClr val="FF0000"/>
              </a:solidFill>
            </a:endParaRPr>
          </a:p>
          <a:p>
            <a:r>
              <a:rPr lang="es-CO" sz="1100" dirty="0"/>
              <a:t>a. jurídico-administrativo. </a:t>
            </a:r>
          </a:p>
          <a:p>
            <a:r>
              <a:rPr lang="es-CO" sz="1100" dirty="0"/>
              <a:t>b. Documental. </a:t>
            </a:r>
          </a:p>
          <a:p>
            <a:r>
              <a:rPr lang="es-CO" sz="1100" dirty="0"/>
              <a:t>c. de procedencia. </a:t>
            </a:r>
          </a:p>
          <a:p>
            <a:r>
              <a:rPr lang="es-CO" sz="1100" dirty="0"/>
              <a:t>d. Procedimental. </a:t>
            </a:r>
          </a:p>
          <a:p>
            <a:r>
              <a:rPr lang="es-CO" sz="1100" dirty="0"/>
              <a:t>e. Tecnológico. 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35496" y="1844824"/>
            <a:ext cx="4536504" cy="3960440"/>
            <a:chOff x="35496" y="1844824"/>
            <a:chExt cx="4536504" cy="3960440"/>
          </a:xfrm>
        </p:grpSpPr>
        <p:pic>
          <p:nvPicPr>
            <p:cNvPr id="31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11" y="4245004"/>
              <a:ext cx="1017102" cy="101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29 Grupo"/>
            <p:cNvGrpSpPr/>
            <p:nvPr/>
          </p:nvGrpSpPr>
          <p:grpSpPr>
            <a:xfrm>
              <a:off x="35496" y="1844824"/>
              <a:ext cx="4536504" cy="3960440"/>
              <a:chOff x="35496" y="1844824"/>
              <a:chExt cx="4536504" cy="3960440"/>
            </a:xfrm>
          </p:grpSpPr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988840"/>
                <a:ext cx="2146319" cy="2766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8 Elipse"/>
              <p:cNvSpPr/>
              <p:nvPr/>
            </p:nvSpPr>
            <p:spPr>
              <a:xfrm>
                <a:off x="1115617" y="3068960"/>
                <a:ext cx="2016224" cy="7920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491880" y="3215004"/>
                <a:ext cx="1080120" cy="5020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 smtClean="0">
                    <a:solidFill>
                      <a:schemeClr val="accent1"/>
                    </a:solidFill>
                  </a:rPr>
                  <a:t>CONTENIDO</a:t>
                </a:r>
                <a:endParaRPr lang="es-CO" sz="14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3" name="12 Conector recto de flecha"/>
              <p:cNvCxnSpPr>
                <a:stCxn id="11" idx="1"/>
                <a:endCxn id="9" idx="6"/>
              </p:cNvCxnSpPr>
              <p:nvPr/>
            </p:nvCxnSpPr>
            <p:spPr>
              <a:xfrm flipH="1" flipV="1">
                <a:off x="3131841" y="3465004"/>
                <a:ext cx="360039" cy="101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13 Elipse"/>
              <p:cNvSpPr/>
              <p:nvPr/>
            </p:nvSpPr>
            <p:spPr>
              <a:xfrm>
                <a:off x="1129537" y="2239793"/>
                <a:ext cx="1210215" cy="7920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1187624" y="3861048"/>
                <a:ext cx="1210215" cy="7920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35496" y="3243889"/>
                <a:ext cx="1080120" cy="5020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 smtClean="0">
                    <a:solidFill>
                      <a:srgbClr val="FF0000"/>
                    </a:solidFill>
                  </a:rPr>
                  <a:t>CONTEXTO</a:t>
                </a:r>
                <a:endParaRPr lang="es-CO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18 Conector recto de flecha"/>
              <p:cNvCxnSpPr>
                <a:stCxn id="16" idx="0"/>
              </p:cNvCxnSpPr>
              <p:nvPr/>
            </p:nvCxnSpPr>
            <p:spPr>
              <a:xfrm flipV="1">
                <a:off x="575556" y="2635837"/>
                <a:ext cx="612068" cy="60805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 de flecha"/>
              <p:cNvCxnSpPr>
                <a:stCxn id="16" idx="2"/>
                <a:endCxn id="15" idx="2"/>
              </p:cNvCxnSpPr>
              <p:nvPr/>
            </p:nvCxnSpPr>
            <p:spPr>
              <a:xfrm>
                <a:off x="575556" y="3745917"/>
                <a:ext cx="612068" cy="51117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Elipse"/>
              <p:cNvSpPr/>
              <p:nvPr/>
            </p:nvSpPr>
            <p:spPr>
              <a:xfrm>
                <a:off x="971600" y="1844824"/>
                <a:ext cx="2312641" cy="3096344"/>
              </a:xfrm>
              <a:prstGeom prst="ellipse">
                <a:avLst/>
              </a:prstGeom>
              <a:noFill/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1475656" y="5303236"/>
                <a:ext cx="1255948" cy="502028"/>
              </a:xfrm>
              <a:prstGeom prst="rect">
                <a:avLst/>
              </a:prstGeom>
              <a:noFill/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 smtClean="0">
                    <a:solidFill>
                      <a:srgbClr val="005828"/>
                    </a:solidFill>
                  </a:rPr>
                  <a:t>ESTRUCTURA</a:t>
                </a:r>
                <a:endParaRPr lang="es-CO" sz="1400" b="1" dirty="0">
                  <a:solidFill>
                    <a:srgbClr val="005828"/>
                  </a:solidFill>
                </a:endParaRPr>
              </a:p>
            </p:txBody>
          </p:sp>
          <p:cxnSp>
            <p:nvCxnSpPr>
              <p:cNvPr id="27" name="26 Conector recto de flecha"/>
              <p:cNvCxnSpPr>
                <a:stCxn id="25" idx="4"/>
              </p:cNvCxnSpPr>
              <p:nvPr/>
            </p:nvCxnSpPr>
            <p:spPr>
              <a:xfrm flipH="1">
                <a:off x="2123729" y="4941168"/>
                <a:ext cx="4192" cy="362068"/>
              </a:xfrm>
              <a:prstGeom prst="straightConnector1">
                <a:avLst/>
              </a:prstGeom>
              <a:ln w="28575"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32 Rectángulo"/>
          <p:cNvSpPr/>
          <p:nvPr/>
        </p:nvSpPr>
        <p:spPr>
          <a:xfrm>
            <a:off x="1482086" y="6021288"/>
            <a:ext cx="121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sng" dirty="0" smtClean="0">
                <a:solidFill>
                  <a:srgbClr val="FF0000"/>
                </a:solidFill>
              </a:rPr>
              <a:t>Encapsula</a:t>
            </a:r>
            <a:r>
              <a:rPr lang="es-CO" b="1" dirty="0" smtClean="0">
                <a:solidFill>
                  <a:srgbClr val="FF0000"/>
                </a:solidFill>
              </a:rPr>
              <a:t>r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UTILIDAD DE LOS METADATOS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3" t="25374" r="26157" b="6250"/>
          <a:stretch/>
        </p:blipFill>
        <p:spPr bwMode="auto">
          <a:xfrm>
            <a:off x="262186" y="332656"/>
            <a:ext cx="21618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06385824"/>
              </p:ext>
            </p:extLst>
          </p:nvPr>
        </p:nvGraphicFramePr>
        <p:xfrm>
          <a:off x="2771800" y="692696"/>
          <a:ext cx="28083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a la derecha con bandas"/>
          <p:cNvSpPr/>
          <p:nvPr/>
        </p:nvSpPr>
        <p:spPr>
          <a:xfrm>
            <a:off x="5724128" y="1412776"/>
            <a:ext cx="576064" cy="72008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6516216" y="110616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DOCUMENTOS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INDIVIDUOS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PROCESOS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SISTEMAS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NORMAS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395536" y="3717032"/>
            <a:ext cx="8369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/>
              <a:t>Facilitan </a:t>
            </a:r>
            <a:r>
              <a:rPr lang="es-CO" sz="1600" dirty="0"/>
              <a:t>la capacidad de entender los </a:t>
            </a:r>
            <a:r>
              <a:rPr lang="es-CO" sz="1600" dirty="0" smtClean="0"/>
              <a:t>documentos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rgbClr val="FF0000"/>
                </a:solidFill>
              </a:rPr>
              <a:t>Soportan </a:t>
            </a:r>
            <a:r>
              <a:rPr lang="es-CO" sz="1600" dirty="0">
                <a:solidFill>
                  <a:srgbClr val="FF0000"/>
                </a:solidFill>
              </a:rPr>
              <a:t>y aseguran el valor probatorio de los documentos</a:t>
            </a:r>
            <a:r>
              <a:rPr lang="es-CO" sz="16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rgbClr val="FF0000"/>
                </a:solidFill>
              </a:rPr>
              <a:t>Ayudan </a:t>
            </a:r>
            <a:r>
              <a:rPr lang="es-CO" sz="1600" dirty="0">
                <a:solidFill>
                  <a:srgbClr val="FF0000"/>
                </a:solidFill>
              </a:rPr>
              <a:t>a asegurar la autenticidad, fiabilidad e integridad de los </a:t>
            </a:r>
            <a:r>
              <a:rPr lang="es-CO" sz="1600" dirty="0" smtClean="0">
                <a:solidFill>
                  <a:srgbClr val="FF0000"/>
                </a:solidFill>
              </a:rPr>
              <a:t>documentos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/>
              <a:t>Sirven </a:t>
            </a:r>
            <a:r>
              <a:rPr lang="es-CO" sz="1600" dirty="0"/>
              <a:t>de base para una recuperación </a:t>
            </a:r>
            <a:r>
              <a:rPr lang="es-CO" sz="1600" dirty="0" smtClean="0"/>
              <a:t>eficiente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dirty="0" smtClean="0"/>
              <a:t>Sirven </a:t>
            </a:r>
            <a:r>
              <a:rPr lang="es-CO" sz="1600" dirty="0"/>
              <a:t>de respaldo las estrategias de </a:t>
            </a:r>
            <a:r>
              <a:rPr lang="es-CO" sz="1600" dirty="0">
                <a:solidFill>
                  <a:srgbClr val="FF0000"/>
                </a:solidFill>
              </a:rPr>
              <a:t>interoperabilidad</a:t>
            </a:r>
            <a:r>
              <a:rPr lang="es-CO" sz="1600" dirty="0"/>
              <a:t>, permitiendo que se incorporen oficialmente al sistema documentos creados en diversos entornos administrativos y técnicos y que se mantengan durante tanto tiempo como sea </a:t>
            </a:r>
            <a:r>
              <a:rPr lang="es-CO" sz="1600" dirty="0" smtClean="0"/>
              <a:t>necesario.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/>
              <a:t>Proporcionan </a:t>
            </a:r>
            <a:r>
              <a:rPr lang="es-CO" sz="1600" dirty="0"/>
              <a:t>enlaces lógicos entre los documentos y el contexto de su creación, manteniéndolos de forma estructurada, fiable e inteligente.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/>
              <a:t>Aportan </a:t>
            </a:r>
            <a:r>
              <a:rPr lang="es-CO" sz="1600" dirty="0"/>
              <a:t>la historia del </a:t>
            </a:r>
            <a:r>
              <a:rPr lang="es-CO" sz="1600" dirty="0" smtClean="0"/>
              <a:t>documento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0062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761630"/>
            <a:ext cx="56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ESTRUCTURA LOGICA DEL DOCUMENTO ELECTRONICO</a:t>
            </a:r>
            <a:endParaRPr lang="es-CO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04430443"/>
              </p:ext>
            </p:extLst>
          </p:nvPr>
        </p:nvGraphicFramePr>
        <p:xfrm>
          <a:off x="1930836" y="885792"/>
          <a:ext cx="516144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699792" y="23886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FIRMA DIGITAL – FIRMA ELECTRONICA</a:t>
            </a:r>
            <a:endParaRPr lang="es-CO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3707904" y="1956620"/>
            <a:ext cx="72008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475037" y="1956620"/>
            <a:ext cx="745035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895742" y="23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Verificador</a:t>
            </a:r>
            <a:endParaRPr lang="es-CO" dirty="0"/>
          </a:p>
        </p:txBody>
      </p:sp>
      <p:sp>
        <p:nvSpPr>
          <p:cNvPr id="10" name="9 Flecha a la derecha con bandas"/>
          <p:cNvSpPr/>
          <p:nvPr/>
        </p:nvSpPr>
        <p:spPr>
          <a:xfrm>
            <a:off x="6660231" y="2303024"/>
            <a:ext cx="432047" cy="54062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a la derecha con bandas"/>
          <p:cNvSpPr/>
          <p:nvPr/>
        </p:nvSpPr>
        <p:spPr>
          <a:xfrm flipH="1">
            <a:off x="2208009" y="2303024"/>
            <a:ext cx="444320" cy="54062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24115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Certificador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142847" y="2843644"/>
            <a:ext cx="96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Ver </a:t>
            </a:r>
            <a:r>
              <a:rPr lang="es-CO" dirty="0" err="1" smtClean="0"/>
              <a:t>Ej</a:t>
            </a: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1763688" y="4316098"/>
            <a:ext cx="7104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/>
          </a:p>
          <a:p>
            <a:r>
              <a:rPr lang="es-CO" sz="1600" dirty="0">
                <a:solidFill>
                  <a:srgbClr val="FF0000"/>
                </a:solidFill>
              </a:rPr>
              <a:t>DECRETO: </a:t>
            </a:r>
            <a:r>
              <a:rPr lang="es-CO" sz="1600" dirty="0" smtClean="0">
                <a:solidFill>
                  <a:srgbClr val="FF0000"/>
                </a:solidFill>
              </a:rPr>
              <a:t>2364 </a:t>
            </a:r>
            <a:r>
              <a:rPr lang="es-CO" sz="1600" dirty="0">
                <a:solidFill>
                  <a:srgbClr val="FF0000"/>
                </a:solidFill>
              </a:rPr>
              <a:t>– 2012 </a:t>
            </a:r>
            <a:r>
              <a:rPr lang="es-CO" sz="1600" dirty="0" smtClean="0">
                <a:solidFill>
                  <a:srgbClr val="FF0000"/>
                </a:solidFill>
              </a:rPr>
              <a:t> </a:t>
            </a:r>
            <a:r>
              <a:rPr lang="es-CO" sz="1600" dirty="0" smtClean="0"/>
              <a:t>Por medio del cual se reglamenta el articulo 7 de la Ley 527 de 1999, sobre la firma electrónica y se dictan otras disposiciones</a:t>
            </a:r>
          </a:p>
          <a:p>
            <a:endParaRPr lang="es-CO" sz="1600" b="1" dirty="0" smtClean="0"/>
          </a:p>
        </p:txBody>
      </p:sp>
      <p:pic>
        <p:nvPicPr>
          <p:cNvPr id="15" name="Picture 4" descr="http://www.jccconta.gov.co/colombia_prospera/mincomerci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3" y="3999725"/>
            <a:ext cx="2200134" cy="6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124" y="52425"/>
            <a:ext cx="87849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/>
          </a:p>
          <a:p>
            <a:pPr algn="just"/>
            <a:r>
              <a:rPr lang="es-CO" sz="1600" dirty="0" smtClean="0"/>
              <a:t>                                                DECRETO </a:t>
            </a:r>
            <a:r>
              <a:rPr lang="es-CO" sz="1600" dirty="0"/>
              <a:t>2609 </a:t>
            </a:r>
            <a:r>
              <a:rPr lang="es-CO" sz="1600" dirty="0" smtClean="0"/>
              <a:t> </a:t>
            </a:r>
            <a:r>
              <a:rPr lang="es-CO" sz="1600" b="1" dirty="0" smtClean="0"/>
              <a:t>Artículo </a:t>
            </a:r>
            <a:r>
              <a:rPr lang="es-CO" sz="1600" dirty="0"/>
              <a:t>33°. </a:t>
            </a:r>
            <a:r>
              <a:rPr lang="es-CO" sz="1600" b="1" dirty="0"/>
              <a:t>Del expediente electrónico. </a:t>
            </a:r>
            <a:endParaRPr lang="es-CO" sz="1600" b="1" dirty="0" smtClean="0"/>
          </a:p>
          <a:p>
            <a:pPr algn="just"/>
            <a:endParaRPr lang="es-CO" sz="1600" b="1" dirty="0"/>
          </a:p>
          <a:p>
            <a:pPr algn="just"/>
            <a:r>
              <a:rPr lang="es-CO" sz="1600" b="1" dirty="0" smtClean="0"/>
              <a:t>PARÁGRAFO </a:t>
            </a:r>
            <a:r>
              <a:rPr lang="es-CO" sz="1600" dirty="0"/>
              <a:t>1. El expediente debe reflejar la secuencia de las diligencias realizadas dentro de una misma actuación o trámite.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0000" r="5279" b="7352"/>
          <a:stretch/>
        </p:blipFill>
        <p:spPr bwMode="auto">
          <a:xfrm>
            <a:off x="467544" y="116632"/>
            <a:ext cx="1879103" cy="61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26077" r="29263" b="51509"/>
          <a:stretch/>
        </p:blipFill>
        <p:spPr bwMode="auto">
          <a:xfrm>
            <a:off x="620280" y="3149875"/>
            <a:ext cx="7928663" cy="24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287701" y="1124744"/>
            <a:ext cx="3372531" cy="2201679"/>
            <a:chOff x="4867276" y="298249"/>
            <a:chExt cx="4576654" cy="2987762"/>
          </a:xfrm>
        </p:grpSpPr>
        <p:pic>
          <p:nvPicPr>
            <p:cNvPr id="12" name="Picture 2" descr="E:\Iconos\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6" y="298249"/>
              <a:ext cx="5810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11 CuadroTexto"/>
            <p:cNvSpPr txBox="1">
              <a:spLocks noChangeArrowheads="1"/>
            </p:cNvSpPr>
            <p:nvPr/>
          </p:nvSpPr>
          <p:spPr bwMode="auto">
            <a:xfrm>
              <a:off x="5510214" y="418899"/>
              <a:ext cx="2662187" cy="35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9pPr>
            </a:lstStyle>
            <a:p>
              <a:pPr eaLnBrk="1" hangingPunct="1"/>
              <a:r>
                <a:rPr lang="es-PE" sz="1050" b="1" dirty="0">
                  <a:solidFill>
                    <a:srgbClr val="002060"/>
                  </a:solidFill>
                  <a:latin typeface="Century Gothic" pitchFamily="34" charset="0"/>
                </a:rPr>
                <a:t>200_SECRETARIA_GENERAL</a:t>
              </a:r>
            </a:p>
          </p:txBody>
        </p:sp>
        <p:pic>
          <p:nvPicPr>
            <p:cNvPr id="14" name="Picture 2" descr="E:\Iconos\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901" y="655437"/>
              <a:ext cx="5810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1 CuadroTexto"/>
            <p:cNvSpPr txBox="1">
              <a:spLocks noChangeArrowheads="1"/>
            </p:cNvSpPr>
            <p:nvPr/>
          </p:nvSpPr>
          <p:spPr bwMode="auto">
            <a:xfrm>
              <a:off x="5938838" y="776086"/>
              <a:ext cx="2571751" cy="34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9pPr>
            </a:lstStyle>
            <a:p>
              <a:pPr eaLnBrk="1" hangingPunct="1"/>
              <a:r>
                <a:rPr lang="es-PE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200.01_CONTRATOS</a:t>
              </a:r>
              <a:endParaRPr lang="es-PE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cxnSp>
          <p:nvCxnSpPr>
            <p:cNvPr id="16" name="32 Forma"/>
            <p:cNvCxnSpPr/>
            <p:nvPr/>
          </p:nvCxnSpPr>
          <p:spPr>
            <a:xfrm rot="16200000" flipH="1">
              <a:off x="5193507" y="843555"/>
              <a:ext cx="66675" cy="138113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3 Forma"/>
            <p:cNvCxnSpPr/>
            <p:nvPr/>
          </p:nvCxnSpPr>
          <p:spPr>
            <a:xfrm rot="16200000" flipH="1">
              <a:off x="5622132" y="1200743"/>
              <a:ext cx="66675" cy="138113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E:\Iconos\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1012624"/>
              <a:ext cx="5810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1 CuadroTexto"/>
            <p:cNvSpPr txBox="1">
              <a:spLocks noChangeArrowheads="1"/>
            </p:cNvSpPr>
            <p:nvPr/>
          </p:nvSpPr>
          <p:spPr bwMode="auto">
            <a:xfrm>
              <a:off x="6296026" y="1204712"/>
              <a:ext cx="2571750" cy="35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Zrnic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Zrnic" pitchFamily="2" charset="0"/>
                </a:defRPr>
              </a:lvl9pPr>
            </a:lstStyle>
            <a:p>
              <a:pPr algn="l" eaLnBrk="1" hangingPunct="1"/>
              <a:r>
                <a:rPr lang="es-PE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CONTRATO – 01 de 2013</a:t>
              </a:r>
              <a:endParaRPr lang="es-PE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cxnSp>
          <p:nvCxnSpPr>
            <p:cNvPr id="20" name="36 Forma"/>
            <p:cNvCxnSpPr/>
            <p:nvPr/>
          </p:nvCxnSpPr>
          <p:spPr>
            <a:xfrm rot="16200000" flipH="1">
              <a:off x="5888038" y="1496812"/>
              <a:ext cx="249237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1 CuadroTexto"/>
            <p:cNvSpPr txBox="1">
              <a:spLocks noChangeArrowheads="1"/>
            </p:cNvSpPr>
            <p:nvPr/>
          </p:nvSpPr>
          <p:spPr bwMode="auto">
            <a:xfrm>
              <a:off x="6510339" y="1655563"/>
              <a:ext cx="2640438" cy="34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s-PE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01_Minuta_contrato.pdf</a:t>
              </a:r>
              <a:endParaRPr lang="es-PE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cxnSp>
          <p:nvCxnSpPr>
            <p:cNvPr id="22" name="40 Forma"/>
            <p:cNvCxnSpPr/>
            <p:nvPr/>
          </p:nvCxnSpPr>
          <p:spPr>
            <a:xfrm rot="10800000">
              <a:off x="5872163" y="1512687"/>
              <a:ext cx="280988" cy="677862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42 Forma"/>
            <p:cNvCxnSpPr/>
            <p:nvPr/>
          </p:nvCxnSpPr>
          <p:spPr>
            <a:xfrm rot="16200000" flipH="1">
              <a:off x="5451476" y="1933374"/>
              <a:ext cx="1122362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44 Forma"/>
            <p:cNvCxnSpPr/>
            <p:nvPr/>
          </p:nvCxnSpPr>
          <p:spPr>
            <a:xfrm rot="16200000" flipH="1">
              <a:off x="5241926" y="2138162"/>
              <a:ext cx="1536700" cy="285750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11 CuadroTexto"/>
            <p:cNvSpPr txBox="1">
              <a:spLocks noChangeArrowheads="1"/>
            </p:cNvSpPr>
            <p:nvPr/>
          </p:nvSpPr>
          <p:spPr bwMode="auto">
            <a:xfrm>
              <a:off x="6510339" y="2084187"/>
              <a:ext cx="1928813" cy="34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s-PE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02_Acta_inicio.pdf</a:t>
              </a:r>
              <a:endParaRPr lang="es-PE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26" name="11 CuadroTexto"/>
            <p:cNvSpPr txBox="1">
              <a:spLocks noChangeArrowheads="1"/>
            </p:cNvSpPr>
            <p:nvPr/>
          </p:nvSpPr>
          <p:spPr bwMode="auto">
            <a:xfrm>
              <a:off x="6510339" y="2441374"/>
              <a:ext cx="2933591" cy="34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s-PE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03_Informe_de_avances.pdf</a:t>
              </a:r>
              <a:endParaRPr lang="es-PE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27" name="11 CuadroTexto"/>
            <p:cNvSpPr txBox="1">
              <a:spLocks noChangeArrowheads="1"/>
            </p:cNvSpPr>
            <p:nvPr/>
          </p:nvSpPr>
          <p:spPr bwMode="auto">
            <a:xfrm>
              <a:off x="6510339" y="2941437"/>
              <a:ext cx="2640438" cy="34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s-PE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04_Acta_de_Entrega.pdf</a:t>
              </a:r>
              <a:endParaRPr lang="es-PE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pic>
          <p:nvPicPr>
            <p:cNvPr id="28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055" y="1548234"/>
              <a:ext cx="425283" cy="42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933" y="1995606"/>
              <a:ext cx="425283" cy="42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427654"/>
              <a:ext cx="425283" cy="42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859702"/>
              <a:ext cx="425283" cy="42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31 Rectángulo"/>
          <p:cNvSpPr/>
          <p:nvPr/>
        </p:nvSpPr>
        <p:spPr>
          <a:xfrm>
            <a:off x="60647" y="5648972"/>
            <a:ext cx="4123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Ley 1437 de </a:t>
            </a:r>
            <a:r>
              <a:rPr lang="es-CO" sz="1400" b="1" dirty="0" smtClean="0"/>
              <a:t>2011 – CAPITULO IV</a:t>
            </a:r>
            <a:endParaRPr lang="es-CO" sz="1400" dirty="0"/>
          </a:p>
          <a:p>
            <a:r>
              <a:rPr lang="es-CO" sz="1400" dirty="0"/>
              <a:t>Utilización de Medios </a:t>
            </a:r>
            <a:r>
              <a:rPr lang="es-CO" sz="1400" dirty="0" smtClean="0"/>
              <a:t> Electrónicos  en el Procedimiento Administrativo </a:t>
            </a:r>
            <a:endParaRPr lang="es-CO" sz="1400" dirty="0"/>
          </a:p>
          <a:p>
            <a:r>
              <a:rPr lang="es-CO" sz="1400" b="1" dirty="0" smtClean="0"/>
              <a:t>Artículo </a:t>
            </a:r>
            <a:r>
              <a:rPr lang="es-CO" sz="1400" b="1" dirty="0"/>
              <a:t>59</a:t>
            </a:r>
            <a:r>
              <a:rPr lang="es-CO" sz="1400" dirty="0"/>
              <a:t>. Expediente electrónico. </a:t>
            </a:r>
          </a:p>
        </p:txBody>
      </p:sp>
    </p:spTree>
    <p:extLst>
      <p:ext uri="{BB962C8B-B14F-4D97-AF65-F5344CB8AC3E}">
        <p14:creationId xmlns:p14="http://schemas.microsoft.com/office/powerpoint/2010/main" val="42219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FF0000"/>
                </a:solidFill>
              </a:rPr>
              <a:t>El expediente electrónico </a:t>
            </a:r>
            <a:r>
              <a:rPr lang="es-CO" dirty="0"/>
              <a:t>es un conjunto de documentos electrónicos que hacen parte de </a:t>
            </a:r>
            <a:r>
              <a:rPr lang="es-CO" dirty="0" smtClean="0"/>
              <a:t>un mismo </a:t>
            </a:r>
            <a:r>
              <a:rPr lang="es-CO" dirty="0"/>
              <a:t>trámite o asunto administrativo, cualquiera que sea el tipo de información que contengan, </a:t>
            </a:r>
            <a:r>
              <a:rPr lang="es-CO" dirty="0" smtClean="0"/>
              <a:t>y que </a:t>
            </a:r>
            <a:r>
              <a:rPr lang="es-CO" dirty="0"/>
              <a:t>se encuentran vinculados entre sí para ser archivados.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34663" y="1484784"/>
            <a:ext cx="6625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Los documentos electrónicos </a:t>
            </a:r>
            <a:r>
              <a:rPr lang="es-CO" dirty="0"/>
              <a:t>se pueden incluir en un expediente electrónico </a:t>
            </a:r>
            <a:r>
              <a:rPr lang="es-CO" dirty="0" smtClean="0"/>
              <a:t>directamente como </a:t>
            </a:r>
            <a:r>
              <a:rPr lang="es-CO" dirty="0"/>
              <a:t>elementos independientes, como parte de un grupo de documentos electrónicos, </a:t>
            </a:r>
            <a:r>
              <a:rPr lang="es-CO" dirty="0" smtClean="0"/>
              <a:t>o bien </a:t>
            </a:r>
            <a:r>
              <a:rPr lang="es-CO" dirty="0"/>
              <a:t>como parte de otro expediente que este relacionando siempre al primero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0" t="34323" r="52155" b="54685"/>
          <a:stretch/>
        </p:blipFill>
        <p:spPr bwMode="auto">
          <a:xfrm>
            <a:off x="571932" y="1484784"/>
            <a:ext cx="1353788" cy="13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75656" y="6021288"/>
            <a:ext cx="6491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Documentos </a:t>
            </a:r>
            <a:r>
              <a:rPr lang="es-CO" dirty="0"/>
              <a:t>independientes o en agrupación de documentos</a:t>
            </a:r>
          </a:p>
        </p:txBody>
      </p:sp>
      <p:pic>
        <p:nvPicPr>
          <p:cNvPr id="9" name="Picture 2" descr="E:\Iconos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38" y="2780928"/>
            <a:ext cx="428157" cy="4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3315218" y="2869835"/>
            <a:ext cx="19617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eaLnBrk="1" hangingPunct="1"/>
            <a:r>
              <a:rPr lang="es-PE" sz="1050" b="1" dirty="0">
                <a:solidFill>
                  <a:srgbClr val="002060"/>
                </a:solidFill>
                <a:latin typeface="Century Gothic" pitchFamily="34" charset="0"/>
              </a:rPr>
              <a:t>200_SECRETARIA_GENERAL</a:t>
            </a:r>
          </a:p>
        </p:txBody>
      </p:sp>
      <p:pic>
        <p:nvPicPr>
          <p:cNvPr id="11" name="Picture 2" descr="E:\Iconos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91" y="3044140"/>
            <a:ext cx="428157" cy="4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631071" y="3133046"/>
            <a:ext cx="18951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eaLnBrk="1" hangingPunct="1"/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200.01_CONTRATOS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3" name="32 Forma"/>
          <p:cNvCxnSpPr/>
          <p:nvPr/>
        </p:nvCxnSpPr>
        <p:spPr>
          <a:xfrm rot="16200000" flipH="1">
            <a:off x="3081837" y="3182763"/>
            <a:ext cx="49133" cy="101775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33 Forma"/>
          <p:cNvCxnSpPr/>
          <p:nvPr/>
        </p:nvCxnSpPr>
        <p:spPr>
          <a:xfrm rot="16200000" flipH="1">
            <a:off x="3397690" y="3445975"/>
            <a:ext cx="49133" cy="101775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Iconos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26" y="3307350"/>
            <a:ext cx="428157" cy="4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1 CuadroTexto"/>
          <p:cNvSpPr txBox="1">
            <a:spLocks noChangeArrowheads="1"/>
          </p:cNvSpPr>
          <p:nvPr/>
        </p:nvSpPr>
        <p:spPr bwMode="auto">
          <a:xfrm>
            <a:off x="3894282" y="3448900"/>
            <a:ext cx="18951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CONTRATO – 01 de 2013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7" name="36 Forma"/>
          <p:cNvCxnSpPr/>
          <p:nvPr/>
        </p:nvCxnSpPr>
        <p:spPr>
          <a:xfrm rot="16200000" flipH="1">
            <a:off x="3593636" y="3664148"/>
            <a:ext cx="183663" cy="207060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4052209" y="3781131"/>
            <a:ext cx="194573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01_Minuta_contrato.pdf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9" name="40 Forma"/>
          <p:cNvCxnSpPr/>
          <p:nvPr/>
        </p:nvCxnSpPr>
        <p:spPr>
          <a:xfrm rot="10800000">
            <a:off x="3581938" y="3675846"/>
            <a:ext cx="207060" cy="499516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42 Forma"/>
          <p:cNvCxnSpPr/>
          <p:nvPr/>
        </p:nvCxnSpPr>
        <p:spPr>
          <a:xfrm rot="16200000" flipH="1">
            <a:off x="2765538" y="4925820"/>
            <a:ext cx="1839862" cy="207061"/>
          </a:xfrm>
          <a:prstGeom prst="bentConnector3">
            <a:avLst>
              <a:gd name="adj1" fmla="val 98785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44 Forma"/>
          <p:cNvCxnSpPr>
            <a:endCxn id="29" idx="1"/>
          </p:cNvCxnSpPr>
          <p:nvPr/>
        </p:nvCxnSpPr>
        <p:spPr>
          <a:xfrm rot="16200000" flipH="1">
            <a:off x="3193502" y="4063854"/>
            <a:ext cx="884209" cy="100317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4052209" y="4096984"/>
            <a:ext cx="142134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02_Acta_inicio.pdf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11 CuadroTexto"/>
          <p:cNvSpPr txBox="1">
            <a:spLocks noChangeArrowheads="1"/>
          </p:cNvSpPr>
          <p:nvPr/>
        </p:nvSpPr>
        <p:spPr bwMode="auto">
          <a:xfrm>
            <a:off x="4113922" y="4429159"/>
            <a:ext cx="216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03_Informe_de_avances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4" name="11 CuadroTexto"/>
          <p:cNvSpPr txBox="1">
            <a:spLocks noChangeArrowheads="1"/>
          </p:cNvSpPr>
          <p:nvPr/>
        </p:nvSpPr>
        <p:spPr bwMode="auto">
          <a:xfrm>
            <a:off x="4221934" y="5767372"/>
            <a:ext cx="194573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04_Acta_de_Entrega.pdf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5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18" y="3702041"/>
            <a:ext cx="313391" cy="3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49" y="4031709"/>
            <a:ext cx="313391" cy="3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34" y="4715960"/>
            <a:ext cx="313391" cy="3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64" y="5707898"/>
            <a:ext cx="313391" cy="3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Iconos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65" y="4342039"/>
            <a:ext cx="428157" cy="4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29350"/>
            <a:ext cx="313391" cy="3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34" y="5342740"/>
            <a:ext cx="313391" cy="31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11 CuadroTexto"/>
          <p:cNvSpPr txBox="1">
            <a:spLocks noChangeArrowheads="1"/>
          </p:cNvSpPr>
          <p:nvPr/>
        </p:nvSpPr>
        <p:spPr bwMode="auto">
          <a:xfrm>
            <a:off x="4551153" y="4775434"/>
            <a:ext cx="216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03.1_Informe_enero-2013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0" name="11 CuadroTexto"/>
          <p:cNvSpPr txBox="1">
            <a:spLocks noChangeArrowheads="1"/>
          </p:cNvSpPr>
          <p:nvPr/>
        </p:nvSpPr>
        <p:spPr bwMode="auto">
          <a:xfrm>
            <a:off x="4572000" y="5088824"/>
            <a:ext cx="216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03.1_Informe_febrero-2013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1" name="11 CuadroTexto"/>
          <p:cNvSpPr txBox="1">
            <a:spLocks noChangeArrowheads="1"/>
          </p:cNvSpPr>
          <p:nvPr/>
        </p:nvSpPr>
        <p:spPr bwMode="auto">
          <a:xfrm>
            <a:off x="4608004" y="5410954"/>
            <a:ext cx="2161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PE" sz="1050" b="1" dirty="0" smtClean="0">
                <a:solidFill>
                  <a:srgbClr val="002060"/>
                </a:solidFill>
                <a:latin typeface="Century Gothic" pitchFamily="34" charset="0"/>
              </a:rPr>
              <a:t>03.1_Informe_marzo-2013</a:t>
            </a:r>
            <a:endParaRPr lang="es-PE" sz="105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42" name="44 Forma"/>
          <p:cNvCxnSpPr>
            <a:endCxn id="38" idx="1"/>
          </p:cNvCxnSpPr>
          <p:nvPr/>
        </p:nvCxnSpPr>
        <p:spPr>
          <a:xfrm rot="16200000" flipH="1">
            <a:off x="3694848" y="4972349"/>
            <a:ext cx="783476" cy="270696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4 Forma"/>
          <p:cNvCxnSpPr>
            <a:endCxn id="37" idx="1"/>
          </p:cNvCxnSpPr>
          <p:nvPr/>
        </p:nvCxnSpPr>
        <p:spPr>
          <a:xfrm rot="16200000" flipH="1">
            <a:off x="3875179" y="4849264"/>
            <a:ext cx="415850" cy="25771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4 Forma"/>
          <p:cNvCxnSpPr/>
          <p:nvPr/>
        </p:nvCxnSpPr>
        <p:spPr>
          <a:xfrm>
            <a:off x="3954248" y="4754152"/>
            <a:ext cx="257712" cy="148240"/>
          </a:xfrm>
          <a:prstGeom prst="bentConnector3">
            <a:avLst>
              <a:gd name="adj1" fmla="val 10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149745" y="4458940"/>
            <a:ext cx="290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Documentos independientes</a:t>
            </a:r>
            <a:endParaRPr lang="es-CO" dirty="0"/>
          </a:p>
        </p:txBody>
      </p:sp>
      <p:cxnSp>
        <p:nvCxnSpPr>
          <p:cNvPr id="68" name="67 Conector recto de flecha"/>
          <p:cNvCxnSpPr>
            <a:stCxn id="66" idx="3"/>
          </p:cNvCxnSpPr>
          <p:nvPr/>
        </p:nvCxnSpPr>
        <p:spPr>
          <a:xfrm flipV="1">
            <a:off x="3055516" y="3859510"/>
            <a:ext cx="526421" cy="78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66" idx="3"/>
          </p:cNvCxnSpPr>
          <p:nvPr/>
        </p:nvCxnSpPr>
        <p:spPr>
          <a:xfrm flipV="1">
            <a:off x="3055516" y="4188404"/>
            <a:ext cx="526421" cy="455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>
            <a:stCxn id="66" idx="3"/>
          </p:cNvCxnSpPr>
          <p:nvPr/>
        </p:nvCxnSpPr>
        <p:spPr>
          <a:xfrm>
            <a:off x="3055516" y="4643606"/>
            <a:ext cx="526421" cy="1250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Elipse"/>
          <p:cNvSpPr/>
          <p:nvPr/>
        </p:nvSpPr>
        <p:spPr>
          <a:xfrm>
            <a:off x="3789000" y="4683075"/>
            <a:ext cx="2923913" cy="1024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73 CuadroTexto"/>
          <p:cNvSpPr txBox="1"/>
          <p:nvPr/>
        </p:nvSpPr>
        <p:spPr>
          <a:xfrm>
            <a:off x="7164288" y="491021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Agrupación</a:t>
            </a:r>
          </a:p>
          <a:p>
            <a:pPr algn="just"/>
            <a:r>
              <a:rPr lang="es-CO" dirty="0" smtClean="0"/>
              <a:t>de documentos</a:t>
            </a:r>
            <a:endParaRPr lang="es-CO" dirty="0"/>
          </a:p>
        </p:txBody>
      </p:sp>
      <p:cxnSp>
        <p:nvCxnSpPr>
          <p:cNvPr id="76" name="75 Conector recto de flecha"/>
          <p:cNvCxnSpPr>
            <a:stCxn id="74" idx="1"/>
            <a:endCxn id="40" idx="3"/>
          </p:cNvCxnSpPr>
          <p:nvPr/>
        </p:nvCxnSpPr>
        <p:spPr>
          <a:xfrm flipH="1" flipV="1">
            <a:off x="6733760" y="5215782"/>
            <a:ext cx="430528" cy="17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8" t="34612" r="44754" b="54675"/>
          <a:stretch/>
        </p:blipFill>
        <p:spPr bwMode="auto">
          <a:xfrm>
            <a:off x="869086" y="692696"/>
            <a:ext cx="1254642" cy="13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88640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El expediente electrónico 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2257989" y="620688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FF0000"/>
                </a:solidFill>
              </a:rPr>
              <a:t>El índice electrónico </a:t>
            </a:r>
            <a:r>
              <a:rPr lang="es-CO" sz="1400" dirty="0"/>
              <a:t>constituye un objeto digital donde se establecen e identifican </a:t>
            </a:r>
            <a:r>
              <a:rPr lang="es-CO" sz="1400" dirty="0" smtClean="0"/>
              <a:t>los documentos </a:t>
            </a:r>
            <a:r>
              <a:rPr lang="es-CO" sz="1400" dirty="0"/>
              <a:t>electrónicos que </a:t>
            </a:r>
            <a:r>
              <a:rPr lang="es-CO" sz="1400" dirty="0" smtClean="0"/>
              <a:t> componen </a:t>
            </a:r>
            <a:r>
              <a:rPr lang="es-CO" sz="1400" dirty="0"/>
              <a:t>el expediente, ordenados de manera </a:t>
            </a:r>
            <a:r>
              <a:rPr lang="es-CO" sz="1400" dirty="0" smtClean="0"/>
              <a:t>cronológica y </a:t>
            </a:r>
            <a:r>
              <a:rPr lang="es-CO" sz="1400" dirty="0"/>
              <a:t>según la disposición de los documentos, así como otros datos con el fin de preservar </a:t>
            </a:r>
            <a:r>
              <a:rPr lang="es-CO" sz="1400" dirty="0" smtClean="0"/>
              <a:t>la integridad </a:t>
            </a:r>
            <a:r>
              <a:rPr lang="es-CO" sz="1400" dirty="0"/>
              <a:t>y permitir la recuperación del mismo.</a:t>
            </a:r>
          </a:p>
          <a:p>
            <a:pPr algn="just"/>
            <a:r>
              <a:rPr lang="es-CO" sz="1400" dirty="0"/>
              <a:t>Se ha determinado que “el foliado de los expedientes electrónicos se llevará a cabo </a:t>
            </a:r>
            <a:r>
              <a:rPr lang="es-CO" sz="1400" dirty="0" smtClean="0"/>
              <a:t>mediante un </a:t>
            </a:r>
            <a:r>
              <a:rPr lang="es-CO" sz="1400" dirty="0"/>
              <a:t>índice electrónico, firmado digitalmente por la autoridad, órgano o entidad </a:t>
            </a:r>
            <a:r>
              <a:rPr lang="es-CO" sz="1400" dirty="0" smtClean="0"/>
              <a:t>actuante, según </a:t>
            </a:r>
            <a:r>
              <a:rPr lang="es-CO" sz="1400" dirty="0"/>
              <a:t>proceda. </a:t>
            </a:r>
            <a:endParaRPr lang="es-CO" sz="1400" dirty="0" smtClean="0"/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Este </a:t>
            </a:r>
            <a:r>
              <a:rPr lang="es-CO" sz="1400" dirty="0"/>
              <a:t>índice garantizará la integridad del expediente electrónico y permitirá </a:t>
            </a:r>
            <a:r>
              <a:rPr lang="es-CO" sz="1400" dirty="0" smtClean="0"/>
              <a:t>su recuperación </a:t>
            </a:r>
            <a:r>
              <a:rPr lang="es-CO" sz="1400" dirty="0"/>
              <a:t>cuando se requiera</a:t>
            </a:r>
            <a:r>
              <a:rPr lang="es-CO" sz="1400" dirty="0" smtClean="0"/>
              <a:t>”.</a:t>
            </a:r>
            <a:endParaRPr lang="es-CO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2239" r="10395" b="19531"/>
          <a:stretch/>
        </p:blipFill>
        <p:spPr bwMode="auto">
          <a:xfrm>
            <a:off x="1043608" y="2852936"/>
            <a:ext cx="6942584" cy="332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8" t="34642" r="37199" b="54658"/>
          <a:stretch/>
        </p:blipFill>
        <p:spPr bwMode="auto">
          <a:xfrm>
            <a:off x="757052" y="692696"/>
            <a:ext cx="1246909" cy="13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88640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El expediente electrónico 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2257989" y="788139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rgbClr val="FF0000"/>
                </a:solidFill>
              </a:rPr>
              <a:t>Firma del índice electrónico </a:t>
            </a:r>
            <a:r>
              <a:rPr lang="es-CO" dirty="0" smtClean="0"/>
              <a:t>es el mecanismo que garantiza la autenticidad e integridad del contenido del índice y por extensión, de los documentos que conforman el expediente electrónico así como de su estructura.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t="25649" r="27075" b="14773"/>
          <a:stretch/>
        </p:blipFill>
        <p:spPr bwMode="auto">
          <a:xfrm>
            <a:off x="3419872" y="2147867"/>
            <a:ext cx="5482749" cy="394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7" t="26988" r="37785" b="34700"/>
          <a:stretch/>
        </p:blipFill>
        <p:spPr bwMode="auto">
          <a:xfrm>
            <a:off x="152686" y="2420888"/>
            <a:ext cx="2864914" cy="26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3017600" y="3645024"/>
            <a:ext cx="402272" cy="475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7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"/>
          <a:stretch/>
        </p:blipFill>
        <p:spPr bwMode="auto">
          <a:xfrm>
            <a:off x="107504" y="188640"/>
            <a:ext cx="8857397" cy="65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55148" y="557804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El expediente electrónico </a:t>
            </a:r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02211"/>
              </p:ext>
            </p:extLst>
          </p:nvPr>
        </p:nvGraphicFramePr>
        <p:xfrm>
          <a:off x="1043608" y="1437992"/>
          <a:ext cx="708044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581"/>
                <a:gridCol w="3847285"/>
                <a:gridCol w="16165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Nombre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Descripción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Obligatorio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METADATOS DE INFORMACION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Código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Código del procedimiento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Titulo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Titulo del procedimiento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Código Serie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Código de</a:t>
                      </a:r>
                      <a:r>
                        <a:rPr lang="es-CO" baseline="0" dirty="0" smtClean="0"/>
                        <a:t> la Serie Documental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Titulo Serie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Titulo</a:t>
                      </a:r>
                      <a:r>
                        <a:rPr lang="es-CO" baseline="0" dirty="0" smtClean="0"/>
                        <a:t> de la Serie Documental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Código Org.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Código organismo</a:t>
                      </a:r>
                      <a:r>
                        <a:rPr lang="es-CO" baseline="0" dirty="0" smtClean="0"/>
                        <a:t> administrativo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Desc.</a:t>
                      </a:r>
                      <a:r>
                        <a:rPr lang="es-CO" baseline="0" dirty="0" smtClean="0"/>
                        <a:t> Org.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Descripción</a:t>
                      </a:r>
                      <a:r>
                        <a:rPr lang="es-CO" baseline="0" dirty="0" smtClean="0"/>
                        <a:t> organismo administrativo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Código</a:t>
                      </a:r>
                      <a:r>
                        <a:rPr lang="es-CO" baseline="0" dirty="0" smtClean="0"/>
                        <a:t> Unidad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Código Unidad Administrativa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Desc. Unidad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Descripción</a:t>
                      </a:r>
                      <a:r>
                        <a:rPr lang="es-CO" baseline="0" dirty="0" smtClean="0"/>
                        <a:t> unidad administrativa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Versión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Versión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9" t="34981" r="29263" b="54734"/>
          <a:stretch/>
        </p:blipFill>
        <p:spPr bwMode="auto">
          <a:xfrm>
            <a:off x="0" y="114673"/>
            <a:ext cx="1395846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28237"/>
              </p:ext>
            </p:extLst>
          </p:nvPr>
        </p:nvGraphicFramePr>
        <p:xfrm>
          <a:off x="827584" y="1536680"/>
          <a:ext cx="7728519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46"/>
                <a:gridCol w="4199427"/>
                <a:gridCol w="1764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Nombre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Descripción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Obligatorio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METADATOS DE GESTION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Exp.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Número de expediente.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Desc. Exp.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del expediente.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 Interesado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 del interesado.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060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 Interesado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del interesado.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Desc. Interesado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del interesado.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Fecha Apertura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Fecha de apertura.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Fecha Cierre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Fecha de cierre.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355148" y="557804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El expediente electrónico </a:t>
            </a:r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9" t="34981" r="29263" b="54734"/>
          <a:stretch/>
        </p:blipFill>
        <p:spPr bwMode="auto">
          <a:xfrm>
            <a:off x="0" y="114673"/>
            <a:ext cx="1395846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11179"/>
              </p:ext>
            </p:extLst>
          </p:nvPr>
        </p:nvGraphicFramePr>
        <p:xfrm>
          <a:off x="971600" y="1547480"/>
          <a:ext cx="7728519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46"/>
                <a:gridCol w="4199427"/>
                <a:gridCol w="1764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Nombre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Descripción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Obligatorio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METADATOS DE SEGURIDAD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Nivel NS.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Código nivel de seguridad.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Código clasificación de acceso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Accesibilidad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Código de la accesibilidad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06040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METADATOS</a:t>
                      </a:r>
                      <a:r>
                        <a:rPr lang="es-CO" baseline="0" dirty="0" smtClean="0"/>
                        <a:t> DE TRAZABILIDAD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URI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Código de referencia URI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Ruta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Ruta del nodo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X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355148" y="557804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El expediente electrónico 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9" t="34981" r="29263" b="54734"/>
          <a:stretch/>
        </p:blipFill>
        <p:spPr bwMode="auto">
          <a:xfrm>
            <a:off x="0" y="114673"/>
            <a:ext cx="1395846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54868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/>
          </a:p>
          <a:p>
            <a:pPr algn="just"/>
            <a:r>
              <a:rPr lang="es-CO" sz="1600" b="1" dirty="0" smtClean="0"/>
              <a:t>Artículo </a:t>
            </a:r>
            <a:r>
              <a:rPr lang="es-CO" sz="1600" dirty="0"/>
              <a:t>33°. </a:t>
            </a:r>
            <a:r>
              <a:rPr lang="es-CO" sz="1600" b="1" dirty="0"/>
              <a:t>Del expediente electrónico. </a:t>
            </a:r>
            <a:endParaRPr lang="es-CO" sz="1600" b="1" dirty="0" smtClean="0"/>
          </a:p>
          <a:p>
            <a:pPr algn="just"/>
            <a:endParaRPr lang="es-CO" sz="1600" b="1" dirty="0"/>
          </a:p>
          <a:p>
            <a:pPr algn="just"/>
            <a:r>
              <a:rPr lang="es-CO" sz="1600" b="1" dirty="0" smtClean="0"/>
              <a:t>PARÁGRAFO </a:t>
            </a:r>
            <a:r>
              <a:rPr lang="es-CO" sz="1600" dirty="0"/>
              <a:t>1. El expediente debe reflejar la secuencia de las diligencias realizadas dentro de una misma actuación o trámite.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0000" r="5279" b="7352"/>
          <a:stretch/>
        </p:blipFill>
        <p:spPr bwMode="auto">
          <a:xfrm>
            <a:off x="467544" y="116632"/>
            <a:ext cx="1879103" cy="61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8417"/>
            <a:ext cx="8208912" cy="97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91680" y="21599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ACUERDO 05-2013 </a:t>
            </a:r>
            <a:r>
              <a:rPr lang="es-CO" i="1" dirty="0"/>
              <a:t>"Por el cual </a:t>
            </a:r>
            <a:r>
              <a:rPr lang="es-CO" dirty="0"/>
              <a:t>se </a:t>
            </a:r>
            <a:r>
              <a:rPr lang="es-CO" i="1" dirty="0"/>
              <a:t>establecen los criterios básicos para la clasificación, ordenación </a:t>
            </a:r>
            <a:r>
              <a:rPr lang="es-CO" dirty="0"/>
              <a:t>y </a:t>
            </a:r>
            <a:r>
              <a:rPr lang="es-CO" i="1" dirty="0"/>
              <a:t>descripción </a:t>
            </a:r>
            <a:r>
              <a:rPr lang="es-CO" i="1" dirty="0" smtClean="0"/>
              <a:t>de los </a:t>
            </a:r>
            <a:r>
              <a:rPr lang="es-CO" i="1" dirty="0"/>
              <a:t>archivos en las entidades públicas </a:t>
            </a:r>
            <a:r>
              <a:rPr lang="es-CO" dirty="0"/>
              <a:t>y </a:t>
            </a:r>
            <a:r>
              <a:rPr lang="es-CO" i="1" dirty="0"/>
              <a:t>privadas que cumplen funciones públicas </a:t>
            </a:r>
            <a:r>
              <a:rPr lang="es-CO" dirty="0"/>
              <a:t>y se </a:t>
            </a:r>
            <a:r>
              <a:rPr lang="es-CO" i="1" dirty="0"/>
              <a:t>dictan otras</a:t>
            </a:r>
          </a:p>
          <a:p>
            <a:r>
              <a:rPr lang="es-CO" i="1" dirty="0"/>
              <a:t>disposiciones".</a:t>
            </a:r>
            <a:endParaRPr lang="es-CO" dirty="0"/>
          </a:p>
        </p:txBody>
      </p:sp>
      <p:pic>
        <p:nvPicPr>
          <p:cNvPr id="8" name="Picture 2" descr=":Archivo General de la Nación">
            <a:hlinkClick r:id="rId4" tooltip="Archivo General de la Nación: http://www.archivogeneral.gov.co/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9916"/>
            <a:ext cx="1026902" cy="11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80995" y="4941168"/>
            <a:ext cx="63510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05" y="476672"/>
            <a:ext cx="635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67" y="679872"/>
            <a:ext cx="635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55" y="1037059"/>
            <a:ext cx="63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42" y="1394247"/>
            <a:ext cx="635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30" y="1751434"/>
            <a:ext cx="63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E:\Iconos\My-Docu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2" y="1833984"/>
            <a:ext cx="14684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2 CuadroTexto"/>
          <p:cNvSpPr txBox="1">
            <a:spLocks noChangeArrowheads="1"/>
          </p:cNvSpPr>
          <p:nvPr/>
        </p:nvSpPr>
        <p:spPr bwMode="auto">
          <a:xfrm>
            <a:off x="1928242" y="2762672"/>
            <a:ext cx="257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200" b="1">
                <a:latin typeface="Century Gothic" pitchFamily="34" charset="0"/>
              </a:rPr>
              <a:t>200.01 – Contrato 001-2009</a:t>
            </a:r>
          </a:p>
        </p:txBody>
      </p:sp>
      <p:sp>
        <p:nvSpPr>
          <p:cNvPr id="17" name="24 CuadroTexto"/>
          <p:cNvSpPr txBox="1">
            <a:spLocks noChangeArrowheads="1"/>
          </p:cNvSpPr>
          <p:nvPr/>
        </p:nvSpPr>
        <p:spPr bwMode="auto">
          <a:xfrm>
            <a:off x="1785367" y="2262609"/>
            <a:ext cx="2143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01- Minuta Contrato 001-2009</a:t>
            </a:r>
          </a:p>
        </p:txBody>
      </p:sp>
      <p:sp>
        <p:nvSpPr>
          <p:cNvPr id="18" name="25 CuadroTexto"/>
          <p:cNvSpPr txBox="1">
            <a:spLocks noChangeArrowheads="1"/>
          </p:cNvSpPr>
          <p:nvPr/>
        </p:nvSpPr>
        <p:spPr bwMode="auto">
          <a:xfrm>
            <a:off x="2071117" y="1945109"/>
            <a:ext cx="135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02-Acta de inicio</a:t>
            </a:r>
          </a:p>
        </p:txBody>
      </p:sp>
      <p:sp>
        <p:nvSpPr>
          <p:cNvPr id="19" name="26 CuadroTexto"/>
          <p:cNvSpPr txBox="1">
            <a:spLocks noChangeArrowheads="1"/>
          </p:cNvSpPr>
          <p:nvPr/>
        </p:nvSpPr>
        <p:spPr bwMode="auto">
          <a:xfrm>
            <a:off x="2213992" y="1619672"/>
            <a:ext cx="185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03-Informe de Avances</a:t>
            </a:r>
          </a:p>
        </p:txBody>
      </p:sp>
      <p:sp>
        <p:nvSpPr>
          <p:cNvPr id="20" name="27 CuadroTexto"/>
          <p:cNvSpPr txBox="1">
            <a:spLocks noChangeArrowheads="1"/>
          </p:cNvSpPr>
          <p:nvPr/>
        </p:nvSpPr>
        <p:spPr bwMode="auto">
          <a:xfrm>
            <a:off x="2642617" y="1087859"/>
            <a:ext cx="1071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05 -Acta final</a:t>
            </a:r>
          </a:p>
        </p:txBody>
      </p:sp>
      <p:sp>
        <p:nvSpPr>
          <p:cNvPr id="21" name="29 CuadroTexto"/>
          <p:cNvSpPr txBox="1">
            <a:spLocks noChangeArrowheads="1"/>
          </p:cNvSpPr>
          <p:nvPr/>
        </p:nvSpPr>
        <p:spPr bwMode="auto">
          <a:xfrm>
            <a:off x="2356867" y="1333922"/>
            <a:ext cx="1071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04- Estadística</a:t>
            </a:r>
          </a:p>
        </p:txBody>
      </p:sp>
      <p:pic>
        <p:nvPicPr>
          <p:cNvPr id="22" name="Picture 2" descr="E:\Iconos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6" y="298249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1 CuadroTexto"/>
          <p:cNvSpPr txBox="1">
            <a:spLocks noChangeArrowheads="1"/>
          </p:cNvSpPr>
          <p:nvPr/>
        </p:nvSpPr>
        <p:spPr bwMode="auto">
          <a:xfrm>
            <a:off x="5510213" y="418899"/>
            <a:ext cx="2662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PE" sz="1400" b="1" dirty="0" smtClean="0">
                <a:solidFill>
                  <a:srgbClr val="002060"/>
                </a:solidFill>
                <a:latin typeface="Century Gothic" pitchFamily="34" charset="0"/>
              </a:rPr>
              <a:t>ENERTOLIMA_SA_ESP</a:t>
            </a:r>
            <a:endParaRPr lang="es-PE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4" name="Picture 2" descr="E:\Iconos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655437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1 CuadroTexto"/>
          <p:cNvSpPr txBox="1">
            <a:spLocks noChangeArrowheads="1"/>
          </p:cNvSpPr>
          <p:nvPr/>
        </p:nvSpPr>
        <p:spPr bwMode="auto">
          <a:xfrm>
            <a:off x="5938838" y="776087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PE" sz="1400" b="1">
                <a:solidFill>
                  <a:srgbClr val="002060"/>
                </a:solidFill>
                <a:latin typeface="Century Gothic" pitchFamily="34" charset="0"/>
              </a:rPr>
              <a:t>200_SECRETARIA_GENERAL</a:t>
            </a:r>
          </a:p>
        </p:txBody>
      </p:sp>
      <p:cxnSp>
        <p:nvCxnSpPr>
          <p:cNvPr id="26" name="32 Forma"/>
          <p:cNvCxnSpPr/>
          <p:nvPr/>
        </p:nvCxnSpPr>
        <p:spPr>
          <a:xfrm rot="16200000" flipH="1">
            <a:off x="5193507" y="843555"/>
            <a:ext cx="66675" cy="138113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33 Forma"/>
          <p:cNvCxnSpPr/>
          <p:nvPr/>
        </p:nvCxnSpPr>
        <p:spPr>
          <a:xfrm rot="16200000" flipH="1">
            <a:off x="5622132" y="1200743"/>
            <a:ext cx="66675" cy="138113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E:\Iconos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12624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11 CuadroTexto"/>
          <p:cNvSpPr txBox="1">
            <a:spLocks noChangeArrowheads="1"/>
          </p:cNvSpPr>
          <p:nvPr/>
        </p:nvSpPr>
        <p:spPr bwMode="auto">
          <a:xfrm>
            <a:off x="6296026" y="1204712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PE" sz="1400" b="1">
                <a:solidFill>
                  <a:srgbClr val="002060"/>
                </a:solidFill>
                <a:latin typeface="Century Gothic" pitchFamily="34" charset="0"/>
              </a:rPr>
              <a:t>200.01_CONTRATOS</a:t>
            </a:r>
          </a:p>
        </p:txBody>
      </p:sp>
      <p:cxnSp>
        <p:nvCxnSpPr>
          <p:cNvPr id="31" name="36 Forma"/>
          <p:cNvCxnSpPr/>
          <p:nvPr/>
        </p:nvCxnSpPr>
        <p:spPr>
          <a:xfrm rot="16200000" flipH="1">
            <a:off x="5888038" y="1496812"/>
            <a:ext cx="249237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1 CuadroTexto"/>
          <p:cNvSpPr txBox="1">
            <a:spLocks noChangeArrowheads="1"/>
          </p:cNvSpPr>
          <p:nvPr/>
        </p:nvSpPr>
        <p:spPr bwMode="auto">
          <a:xfrm>
            <a:off x="6510338" y="1655562"/>
            <a:ext cx="19288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050" b="1" dirty="0">
                <a:solidFill>
                  <a:srgbClr val="002060"/>
                </a:solidFill>
                <a:latin typeface="Century Gothic" pitchFamily="34" charset="0"/>
              </a:rPr>
              <a:t>01_Minuta_contrato.doc</a:t>
            </a:r>
          </a:p>
        </p:txBody>
      </p:sp>
      <p:cxnSp>
        <p:nvCxnSpPr>
          <p:cNvPr id="34" name="40 Forma"/>
          <p:cNvCxnSpPr/>
          <p:nvPr/>
        </p:nvCxnSpPr>
        <p:spPr>
          <a:xfrm rot="10800000">
            <a:off x="5872163" y="1512687"/>
            <a:ext cx="280988" cy="67786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42 Forma"/>
          <p:cNvCxnSpPr/>
          <p:nvPr/>
        </p:nvCxnSpPr>
        <p:spPr>
          <a:xfrm rot="16200000" flipH="1">
            <a:off x="5451476" y="1933374"/>
            <a:ext cx="1122362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44 Forma"/>
          <p:cNvCxnSpPr/>
          <p:nvPr/>
        </p:nvCxnSpPr>
        <p:spPr>
          <a:xfrm rot="16200000" flipH="1">
            <a:off x="5241926" y="2138162"/>
            <a:ext cx="1536700" cy="285750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1 CuadroTexto"/>
          <p:cNvSpPr txBox="1">
            <a:spLocks noChangeArrowheads="1"/>
          </p:cNvSpPr>
          <p:nvPr/>
        </p:nvSpPr>
        <p:spPr bwMode="auto">
          <a:xfrm>
            <a:off x="6510338" y="2084187"/>
            <a:ext cx="19288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050" b="1" dirty="0">
                <a:solidFill>
                  <a:srgbClr val="002060"/>
                </a:solidFill>
                <a:latin typeface="Century Gothic" pitchFamily="34" charset="0"/>
              </a:rPr>
              <a:t>02_Acta_inicio.doc</a:t>
            </a:r>
          </a:p>
        </p:txBody>
      </p:sp>
      <p:sp>
        <p:nvSpPr>
          <p:cNvPr id="39" name="11 CuadroTexto"/>
          <p:cNvSpPr txBox="1">
            <a:spLocks noChangeArrowheads="1"/>
          </p:cNvSpPr>
          <p:nvPr/>
        </p:nvSpPr>
        <p:spPr bwMode="auto">
          <a:xfrm>
            <a:off x="6510338" y="2441374"/>
            <a:ext cx="22145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050" b="1" dirty="0">
                <a:solidFill>
                  <a:srgbClr val="002060"/>
                </a:solidFill>
                <a:latin typeface="Century Gothic" pitchFamily="34" charset="0"/>
              </a:rPr>
              <a:t>03_Informe_de_avances.doc</a:t>
            </a:r>
          </a:p>
        </p:txBody>
      </p:sp>
      <p:sp>
        <p:nvSpPr>
          <p:cNvPr id="41" name="11 CuadroTexto"/>
          <p:cNvSpPr txBox="1">
            <a:spLocks noChangeArrowheads="1"/>
          </p:cNvSpPr>
          <p:nvPr/>
        </p:nvSpPr>
        <p:spPr bwMode="auto">
          <a:xfrm>
            <a:off x="6510338" y="2941437"/>
            <a:ext cx="22145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s-PE" sz="1050" b="1" dirty="0">
                <a:solidFill>
                  <a:srgbClr val="002060"/>
                </a:solidFill>
                <a:latin typeface="Century Gothic" pitchFamily="34" charset="0"/>
              </a:rPr>
              <a:t>04_Estadistica.xls</a:t>
            </a:r>
          </a:p>
        </p:txBody>
      </p:sp>
      <p:pic>
        <p:nvPicPr>
          <p:cNvPr id="42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55" y="1548234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33" y="1995606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7654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9702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1928242" y="0"/>
            <a:ext cx="595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METADATOS EXPEDIENTES FISICOS Y ELECTRONICOS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815913" y="3218606"/>
            <a:ext cx="7368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Las reglas se estructuran en 7 áreas de información descriptiva: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Identificación</a:t>
            </a:r>
            <a:r>
              <a:rPr lang="es-ES" sz="1400" dirty="0"/>
              <a:t>: Contiene información esencial para identificar la unidad de descripción.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Contexto</a:t>
            </a:r>
            <a:r>
              <a:rPr lang="es-ES" sz="1400" dirty="0">
                <a:solidFill>
                  <a:srgbClr val="FF0000"/>
                </a:solidFill>
              </a:rPr>
              <a:t>: </a:t>
            </a:r>
            <a:r>
              <a:rPr lang="es-ES" sz="1400" dirty="0"/>
              <a:t>Contiene la información relativa al origen y custodia de la unidad de descripción.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Contenido y Estructura</a:t>
            </a:r>
            <a:r>
              <a:rPr lang="es-ES" sz="1400" b="1" dirty="0"/>
              <a:t>: </a:t>
            </a:r>
            <a:r>
              <a:rPr lang="es-ES" sz="1400" dirty="0"/>
              <a:t>Contiene la información relativa al objeto y organización de la unidad de descripción.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Acceso y Utilización</a:t>
            </a:r>
            <a:r>
              <a:rPr lang="es-ES" sz="1400" dirty="0">
                <a:solidFill>
                  <a:srgbClr val="FF0000"/>
                </a:solidFill>
              </a:rPr>
              <a:t>: </a:t>
            </a:r>
            <a:r>
              <a:rPr lang="es-ES" sz="1400" dirty="0"/>
              <a:t>Contiene la información relativa a la accesibilidad de la unidad de descripción.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Documentación Asociada: </a:t>
            </a:r>
            <a:r>
              <a:rPr lang="es-ES" sz="1400" dirty="0"/>
              <a:t>Contiene la información relativa a aquellos documentos que tienen una relación significativa con la descripción.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Notas</a:t>
            </a:r>
            <a:r>
              <a:rPr lang="es-ES" sz="1400" dirty="0">
                <a:solidFill>
                  <a:srgbClr val="FF0000"/>
                </a:solidFill>
              </a:rPr>
              <a:t>: </a:t>
            </a:r>
            <a:r>
              <a:rPr lang="es-ES" sz="1400" dirty="0"/>
              <a:t>Contiene información especial y aquella otra que no ha podido incluirse en ninguna de las demás áreas.</a:t>
            </a:r>
            <a:endParaRPr lang="es-CO" sz="1400" dirty="0"/>
          </a:p>
          <a:p>
            <a:pPr lvl="0" algn="just"/>
            <a:r>
              <a:rPr lang="es-ES" sz="1400" dirty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área de Control de la Descripción</a:t>
            </a:r>
            <a:r>
              <a:rPr lang="es-ES" sz="1400" b="1" dirty="0"/>
              <a:t>:</a:t>
            </a:r>
            <a:r>
              <a:rPr lang="es-ES" sz="1400" dirty="0"/>
              <a:t> Contiene información relativa al cómo y quién ha elaborado la descripción archivística.</a:t>
            </a:r>
            <a:endParaRPr lang="es-CO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88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09057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DECRETO</a:t>
            </a:r>
            <a:r>
              <a:rPr lang="es-CO" b="1" dirty="0"/>
              <a:t>: 2609 – 2012 </a:t>
            </a:r>
            <a:r>
              <a:rPr lang="es-CO" b="1" dirty="0" smtClean="0"/>
              <a:t>Artículo </a:t>
            </a:r>
            <a:r>
              <a:rPr lang="es-CO" b="1" i="1" dirty="0" smtClean="0"/>
              <a:t>17. </a:t>
            </a:r>
            <a:r>
              <a:rPr lang="es-CO" b="1" dirty="0"/>
              <a:t>Características de los sistemas de gestión documental</a:t>
            </a:r>
            <a:r>
              <a:rPr lang="es-CO" b="1" dirty="0" smtClean="0"/>
              <a:t>.</a:t>
            </a:r>
          </a:p>
          <a:p>
            <a:pPr algn="just"/>
            <a:r>
              <a:rPr lang="es-CO" dirty="0" smtClean="0"/>
              <a:t> </a:t>
            </a:r>
            <a:r>
              <a:rPr lang="es-CO" dirty="0"/>
              <a:t>La gestión adecuada de los documentos debe basarse en el desarrollo de las funciones de las </a:t>
            </a:r>
            <a:r>
              <a:rPr lang="es-CO" dirty="0" smtClean="0"/>
              <a:t>Entidades, </a:t>
            </a:r>
            <a:r>
              <a:rPr lang="es-CO" dirty="0"/>
              <a:t>sus dependencias y funcionarios, así como en la normalización de sus procesos, procedimientos y manuales administrativos, de acuerdo con reglas específicas. Para lograr lo anterior es necesario que los sistemas de gestión de documentos respondan mínimo a las siguientes características: </a:t>
            </a:r>
            <a:endParaRPr lang="es-CO" dirty="0" smtClean="0"/>
          </a:p>
          <a:p>
            <a:pPr algn="just"/>
            <a:endParaRPr lang="es-CO" dirty="0"/>
          </a:p>
          <a:p>
            <a:pPr marL="342900" indent="-342900" algn="just">
              <a:buAutoNum type="alphaLcPeriod"/>
            </a:pPr>
            <a:r>
              <a:rPr lang="es-CO" b="1" dirty="0" smtClean="0"/>
              <a:t>Conformidad</a:t>
            </a:r>
            <a:r>
              <a:rPr lang="es-CO" b="1" dirty="0"/>
              <a:t>. </a:t>
            </a:r>
            <a:r>
              <a:rPr lang="es-CO" dirty="0">
                <a:solidFill>
                  <a:srgbClr val="FF0000"/>
                </a:solidFill>
              </a:rPr>
              <a:t>Los sistemas de información, incluyendo los sistemas de gestión de documentos electrónicos (SGDE), deben respaldar la gestión de la información a partir de los procesos administrativos de las entidades. </a:t>
            </a:r>
            <a:endParaRPr lang="es-CO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lphaLcPeriod"/>
            </a:pPr>
            <a:r>
              <a:rPr lang="es-CO" b="1" dirty="0" smtClean="0"/>
              <a:t>Interoperabilidad</a:t>
            </a:r>
            <a:endParaRPr lang="es-CO" b="1" dirty="0"/>
          </a:p>
          <a:p>
            <a:r>
              <a:rPr lang="es-CO" b="1" dirty="0"/>
              <a:t>c. </a:t>
            </a:r>
            <a:r>
              <a:rPr lang="es-CO" b="1" dirty="0" smtClean="0"/>
              <a:t>  Seguridad</a:t>
            </a:r>
            <a:r>
              <a:rPr lang="es-CO" b="1" dirty="0"/>
              <a:t>. </a:t>
            </a:r>
          </a:p>
          <a:p>
            <a:r>
              <a:rPr lang="es-CO" b="1" dirty="0"/>
              <a:t>d. </a:t>
            </a:r>
            <a:r>
              <a:rPr lang="es-CO" b="1" dirty="0" smtClean="0"/>
              <a:t>  Meta </a:t>
            </a:r>
            <a:r>
              <a:rPr lang="es-CO" b="1" dirty="0"/>
              <a:t>descripción. </a:t>
            </a:r>
          </a:p>
          <a:p>
            <a:r>
              <a:rPr lang="es-CO" b="1" dirty="0"/>
              <a:t>e. </a:t>
            </a:r>
            <a:r>
              <a:rPr lang="es-CO" b="1" dirty="0" smtClean="0"/>
              <a:t>  Adición </a:t>
            </a:r>
            <a:r>
              <a:rPr lang="es-CO" b="1" dirty="0"/>
              <a:t>de contenidos</a:t>
            </a:r>
          </a:p>
          <a:p>
            <a:r>
              <a:rPr lang="es-CO" b="1" dirty="0"/>
              <a:t>f. </a:t>
            </a:r>
            <a:r>
              <a:rPr lang="es-CO" b="1" dirty="0" smtClean="0"/>
              <a:t>   Diseño </a:t>
            </a:r>
            <a:r>
              <a:rPr lang="es-CO" b="1" dirty="0"/>
              <a:t>y funcionamiento. </a:t>
            </a:r>
          </a:p>
          <a:p>
            <a:r>
              <a:rPr lang="es-CO" b="1" dirty="0"/>
              <a:t>g. </a:t>
            </a:r>
            <a:r>
              <a:rPr lang="es-CO" b="1" dirty="0" smtClean="0"/>
              <a:t>  Gestión </a:t>
            </a:r>
            <a:r>
              <a:rPr lang="es-CO" b="1" dirty="0"/>
              <a:t>Distribuida</a:t>
            </a:r>
          </a:p>
          <a:p>
            <a:r>
              <a:rPr lang="es-CO" b="1" dirty="0"/>
              <a:t>h. </a:t>
            </a:r>
            <a:r>
              <a:rPr lang="es-CO" b="1" dirty="0" smtClean="0"/>
              <a:t>  Disponibilidad </a:t>
            </a:r>
            <a:r>
              <a:rPr lang="es-CO" b="1" dirty="0"/>
              <a:t>y acceso. </a:t>
            </a:r>
          </a:p>
          <a:p>
            <a:r>
              <a:rPr lang="es-CO" b="1" dirty="0"/>
              <a:t>i. </a:t>
            </a:r>
            <a:r>
              <a:rPr lang="es-CO" b="1" dirty="0" smtClean="0"/>
              <a:t>   Neutralidad </a:t>
            </a:r>
            <a:r>
              <a:rPr lang="es-CO" b="1" dirty="0"/>
              <a:t>tecnológica.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3160" y="37739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166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SISTEMA DE GESTION DE DOCUMENTO ELECTRONICO DE ARCHIVO  SGDEA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674"/>
            <a:ext cx="43967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Icono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18" y="84509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33" y="1900152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03" y="1426120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40 Forma"/>
          <p:cNvCxnSpPr/>
          <p:nvPr/>
        </p:nvCxnSpPr>
        <p:spPr>
          <a:xfrm rot="10800000">
            <a:off x="7610145" y="1434931"/>
            <a:ext cx="280988" cy="67786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36 Forma"/>
          <p:cNvCxnSpPr/>
          <p:nvPr/>
        </p:nvCxnSpPr>
        <p:spPr>
          <a:xfrm rot="16200000" flipH="1">
            <a:off x="7626021" y="1460263"/>
            <a:ext cx="249237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71" y="2325434"/>
            <a:ext cx="10081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izquierda y derecha"/>
          <p:cNvSpPr/>
          <p:nvPr/>
        </p:nvSpPr>
        <p:spPr>
          <a:xfrm>
            <a:off x="6443983" y="2878880"/>
            <a:ext cx="431177" cy="3600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Picture 12" descr="http://muycomputerpro.com/files/264-10218-FOTO/gestion-documental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32" y="2780928"/>
            <a:ext cx="788334" cy="5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7090749" y="1441225"/>
            <a:ext cx="651826" cy="805526"/>
            <a:chOff x="7251228" y="5436396"/>
            <a:chExt cx="776097" cy="88373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825" y="5436396"/>
              <a:ext cx="317500" cy="43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554" y="5589240"/>
              <a:ext cx="317500" cy="43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228" y="5594647"/>
              <a:ext cx="735013" cy="725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22844" r="52986" b="9268"/>
          <a:stretch/>
        </p:blipFill>
        <p:spPr bwMode="auto">
          <a:xfrm>
            <a:off x="1331640" y="695521"/>
            <a:ext cx="6393555" cy="61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2013" y="15416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FORMATO DE REFERENCIA CRUZADA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52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cono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4" y="62068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79" y="1675745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49" y="1201713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40 Forma"/>
          <p:cNvCxnSpPr/>
          <p:nvPr/>
        </p:nvCxnSpPr>
        <p:spPr>
          <a:xfrm rot="10800000">
            <a:off x="7059791" y="1210524"/>
            <a:ext cx="280988" cy="67786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36 Forma"/>
          <p:cNvCxnSpPr/>
          <p:nvPr/>
        </p:nvCxnSpPr>
        <p:spPr>
          <a:xfrm rot="16200000" flipH="1">
            <a:off x="7075667" y="1235856"/>
            <a:ext cx="249237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E:\Icono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4" y="629499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19" y="1684556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89" y="1210524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40 Forma"/>
          <p:cNvCxnSpPr/>
          <p:nvPr/>
        </p:nvCxnSpPr>
        <p:spPr>
          <a:xfrm rot="10800000">
            <a:off x="6087831" y="1219335"/>
            <a:ext cx="280988" cy="67786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6 Forma"/>
          <p:cNvCxnSpPr/>
          <p:nvPr/>
        </p:nvCxnSpPr>
        <p:spPr>
          <a:xfrm rot="16200000" flipH="1">
            <a:off x="6103707" y="1244667"/>
            <a:ext cx="249237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6" descr="http://t0.gstatic.com/images?q=tbn:ANd9GcRxCYX1_NxxRxoY39V-KN4r6qMtpjVWfxEY8Ft19G-pq_3rAa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0407"/>
            <a:ext cx="2469819" cy="18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676"/>
            <a:ext cx="46101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3.bp.blogspot.com/_3cODJNLPX-o/S8pFRc2xmaI/AAAAAAAAABw/xZO2Af-b1KM/s200/image0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8366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t3.gstatic.com/images?q=tbn:ANd9GcTg5ZVtX-qHBl7B-DWKqIAPgjd8VV4w6Sib25coOT7tHFQY7E0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00213"/>
            <a:ext cx="1295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t3.gstatic.com/images?q=tbn:ANd9GcTD92m_24JXTDwtxqN9ViYH35S0isQjpb-N4YVQWUa1mzD8vBcP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068638"/>
            <a:ext cx="14398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http://t1.gstatic.com/images?q=tbn:ANd9GcTyg3bys1A923Pnl15DElKjfcqJk4sppy_3Bh_BCirwpnZv1-L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4076700"/>
            <a:ext cx="15319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http://paraisolinux.com/wp-content/uploads/2010/01/postgresql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16557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6443663" y="1125538"/>
            <a:ext cx="911225" cy="1938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6443663" y="2187575"/>
            <a:ext cx="865187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443663" y="3063875"/>
            <a:ext cx="792162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443663" y="3063875"/>
            <a:ext cx="844550" cy="1585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4" descr="http://t0.gstatic.com/images?q=tbn:ANd9GcRMIbHJ2n1tWr4j5thjb-4L8IdmNd3kCE0nTIAW8pjBMiporrVE&amp;t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243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>
            <a:off x="6443663" y="3063875"/>
            <a:ext cx="792162" cy="2636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6" descr="http://t0.gstatic.com/images?q=tbn:ANd9GcRxCYX1_NxxRxoY39V-KN4r6qMtpjVWfxEY8Ft19G-pq_3rAa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2" y="1412875"/>
            <a:ext cx="3802062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8 Rectángulo"/>
          <p:cNvSpPr>
            <a:spLocks noChangeArrowheads="1"/>
          </p:cNvSpPr>
          <p:nvPr/>
        </p:nvSpPr>
        <p:spPr bwMode="auto">
          <a:xfrm>
            <a:off x="468313" y="4649787"/>
            <a:ext cx="56721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CO" dirty="0" smtClean="0">
                <a:latin typeface="Century Gothic" pitchFamily="34" charset="0"/>
              </a:rPr>
              <a:t>Los sistemas de Información deben permitir la INTEROPERABILIDAD: conectarse, sincronizarse y compartir con otras </a:t>
            </a:r>
            <a:r>
              <a:rPr lang="es-CO" dirty="0">
                <a:latin typeface="Century Gothic" pitchFamily="34" charset="0"/>
              </a:rPr>
              <a:t>bases de </a:t>
            </a:r>
            <a:r>
              <a:rPr lang="es-CO" dirty="0" smtClean="0">
                <a:latin typeface="Century Gothic" pitchFamily="34" charset="0"/>
              </a:rPr>
              <a:t>datos, Ej. </a:t>
            </a:r>
            <a:r>
              <a:rPr lang="es-CO" dirty="0" err="1" smtClean="0">
                <a:latin typeface="Century Gothic" pitchFamily="34" charset="0"/>
              </a:rPr>
              <a:t>PostgreSQL</a:t>
            </a:r>
            <a:r>
              <a:rPr lang="es-CO" dirty="0" smtClean="0">
                <a:latin typeface="Century Gothic" pitchFamily="34" charset="0"/>
              </a:rPr>
              <a:t>, </a:t>
            </a:r>
            <a:r>
              <a:rPr lang="es-CO" dirty="0" err="1" smtClean="0">
                <a:latin typeface="Century Gothic" pitchFamily="34" charset="0"/>
              </a:rPr>
              <a:t>MySQL</a:t>
            </a:r>
            <a:r>
              <a:rPr lang="es-CO" dirty="0">
                <a:latin typeface="Century Gothic" pitchFamily="34" charset="0"/>
              </a:rPr>
              <a:t>, </a:t>
            </a:r>
            <a:r>
              <a:rPr lang="es-CO" dirty="0" err="1">
                <a:latin typeface="Century Gothic" pitchFamily="34" charset="0"/>
              </a:rPr>
              <a:t>SQLite</a:t>
            </a:r>
            <a:r>
              <a:rPr lang="es-CO" dirty="0">
                <a:latin typeface="Century Gothic" pitchFamily="34" charset="0"/>
              </a:rPr>
              <a:t>, SQL Server, </a:t>
            </a:r>
            <a:r>
              <a:rPr lang="es-CO" dirty="0" err="1">
                <a:latin typeface="Century Gothic" pitchFamily="34" charset="0"/>
              </a:rPr>
              <a:t>Foxpro</a:t>
            </a:r>
            <a:r>
              <a:rPr lang="es-CO" dirty="0">
                <a:latin typeface="Century Gothic" pitchFamily="34" charset="0"/>
              </a:rPr>
              <a:t>, </a:t>
            </a:r>
            <a:r>
              <a:rPr lang="es-CO" dirty="0" smtClean="0">
                <a:latin typeface="Century Gothic" pitchFamily="34" charset="0"/>
              </a:rPr>
              <a:t>Oracle. Importar/exportar datos</a:t>
            </a:r>
            <a:r>
              <a:rPr lang="es-CO" dirty="0">
                <a:latin typeface="Century Gothic" pitchFamily="34" charset="0"/>
              </a:rPr>
              <a:t>.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1" y="361950"/>
            <a:ext cx="1182119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6" descr="http://t0.gstatic.com/images?q=tbn:ANd9GcRxCYX1_NxxRxoY39V-KN4r6qMtpjVWfxEY8Ft19G-pq_3rAa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2479217"/>
            <a:ext cx="1749598" cy="13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1323" y="-22911"/>
            <a:ext cx="8229601" cy="72065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EXPEDIENTES DE ARCHIVO</a:t>
            </a:r>
            <a:endParaRPr lang="es-CO" dirty="0">
              <a:solidFill>
                <a:srgbClr val="FF0000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20425679"/>
              </p:ext>
            </p:extLst>
          </p:nvPr>
        </p:nvGraphicFramePr>
        <p:xfrm>
          <a:off x="539554" y="91099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51" name="2050 Grupo"/>
          <p:cNvGrpSpPr/>
          <p:nvPr/>
        </p:nvGrpSpPr>
        <p:grpSpPr>
          <a:xfrm>
            <a:off x="761365" y="2195598"/>
            <a:ext cx="830750" cy="1315517"/>
            <a:chOff x="683568" y="2543421"/>
            <a:chExt cx="1037977" cy="1315517"/>
          </a:xfrm>
        </p:grpSpPr>
        <p:grpSp>
          <p:nvGrpSpPr>
            <p:cNvPr id="2048" name="2047 Grupo"/>
            <p:cNvGrpSpPr/>
            <p:nvPr/>
          </p:nvGrpSpPr>
          <p:grpSpPr>
            <a:xfrm>
              <a:off x="997502" y="2543421"/>
              <a:ext cx="669216" cy="830807"/>
              <a:chOff x="1429550" y="3193603"/>
              <a:chExt cx="669216" cy="83080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708" y="3193603"/>
                <a:ext cx="503058" cy="687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550" y="3317664"/>
                <a:ext cx="516816" cy="70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834412"/>
              <a:ext cx="1037977" cy="1024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30 Grupo"/>
          <p:cNvGrpSpPr/>
          <p:nvPr/>
        </p:nvGrpSpPr>
        <p:grpSpPr>
          <a:xfrm>
            <a:off x="5940154" y="924336"/>
            <a:ext cx="529423" cy="1089485"/>
            <a:chOff x="8244408" y="5445224"/>
            <a:chExt cx="529423" cy="1089485"/>
          </a:xfrm>
        </p:grpSpPr>
        <p:pic>
          <p:nvPicPr>
            <p:cNvPr id="25" name="Picture 2" descr="E:\Iconos\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445224"/>
              <a:ext cx="437009" cy="43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36 Forma"/>
            <p:cNvCxnSpPr/>
            <p:nvPr/>
          </p:nvCxnSpPr>
          <p:spPr>
            <a:xfrm rot="16200000" flipH="1">
              <a:off x="8273429" y="5785396"/>
              <a:ext cx="249237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40 Forma"/>
            <p:cNvCxnSpPr/>
            <p:nvPr/>
          </p:nvCxnSpPr>
          <p:spPr>
            <a:xfrm rot="10800000">
              <a:off x="8257554" y="5801271"/>
              <a:ext cx="280988" cy="677862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46" y="5836818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231325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33 Grupo"/>
          <p:cNvGrpSpPr/>
          <p:nvPr/>
        </p:nvGrpSpPr>
        <p:grpSpPr>
          <a:xfrm>
            <a:off x="7210933" y="481236"/>
            <a:ext cx="529423" cy="1089485"/>
            <a:chOff x="8244408" y="5445224"/>
            <a:chExt cx="529423" cy="1089485"/>
          </a:xfrm>
        </p:grpSpPr>
        <p:pic>
          <p:nvPicPr>
            <p:cNvPr id="35" name="Picture 2" descr="E:\Iconos\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445224"/>
              <a:ext cx="437009" cy="43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36 Forma"/>
            <p:cNvCxnSpPr/>
            <p:nvPr/>
          </p:nvCxnSpPr>
          <p:spPr>
            <a:xfrm rot="16200000" flipH="1">
              <a:off x="8273429" y="5785396"/>
              <a:ext cx="249237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40 Forma"/>
            <p:cNvCxnSpPr/>
            <p:nvPr/>
          </p:nvCxnSpPr>
          <p:spPr>
            <a:xfrm rot="10800000">
              <a:off x="8257554" y="5801271"/>
              <a:ext cx="280988" cy="677862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46" y="5836818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231325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39 Grupo"/>
          <p:cNvGrpSpPr/>
          <p:nvPr/>
        </p:nvGrpSpPr>
        <p:grpSpPr>
          <a:xfrm>
            <a:off x="7859005" y="485180"/>
            <a:ext cx="529423" cy="1089485"/>
            <a:chOff x="8244408" y="5445224"/>
            <a:chExt cx="529423" cy="1089485"/>
          </a:xfrm>
        </p:grpSpPr>
        <p:pic>
          <p:nvPicPr>
            <p:cNvPr id="41" name="Picture 2" descr="E:\Iconos\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445224"/>
              <a:ext cx="437009" cy="43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36 Forma"/>
            <p:cNvCxnSpPr/>
            <p:nvPr/>
          </p:nvCxnSpPr>
          <p:spPr>
            <a:xfrm rot="16200000" flipH="1">
              <a:off x="8273429" y="5785396"/>
              <a:ext cx="249237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0 Forma"/>
            <p:cNvCxnSpPr/>
            <p:nvPr/>
          </p:nvCxnSpPr>
          <p:spPr>
            <a:xfrm rot="10800000">
              <a:off x="8257554" y="5801271"/>
              <a:ext cx="280988" cy="677862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46" y="5836818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231325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" y="4739302"/>
            <a:ext cx="752957" cy="152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http://common.ziffdavisinternet.com/util_get_image/12/0,1425,i=120441,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77" y="4514290"/>
            <a:ext cx="1028699" cy="68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37" y="3772995"/>
            <a:ext cx="564671" cy="12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2048 Flecha izquierda y derecha"/>
          <p:cNvSpPr/>
          <p:nvPr/>
        </p:nvSpPr>
        <p:spPr>
          <a:xfrm>
            <a:off x="4566124" y="4170770"/>
            <a:ext cx="431177" cy="3600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53" y="3250232"/>
            <a:ext cx="110826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 descr="http://muycomputerpro.com/files/264-10218-FOTO/gestion-documental3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14" y="3748951"/>
            <a:ext cx="1004729" cy="7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55 Grupo"/>
          <p:cNvGrpSpPr/>
          <p:nvPr/>
        </p:nvGrpSpPr>
        <p:grpSpPr>
          <a:xfrm>
            <a:off x="4582843" y="1441799"/>
            <a:ext cx="529423" cy="1089485"/>
            <a:chOff x="8244408" y="5445224"/>
            <a:chExt cx="529423" cy="1089485"/>
          </a:xfrm>
        </p:grpSpPr>
        <p:pic>
          <p:nvPicPr>
            <p:cNvPr id="57" name="Picture 2" descr="E:\Iconos\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445224"/>
              <a:ext cx="437009" cy="43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36 Forma"/>
            <p:cNvCxnSpPr/>
            <p:nvPr/>
          </p:nvCxnSpPr>
          <p:spPr>
            <a:xfrm rot="16200000" flipH="1">
              <a:off x="8273429" y="5785396"/>
              <a:ext cx="249237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40 Forma"/>
            <p:cNvCxnSpPr/>
            <p:nvPr/>
          </p:nvCxnSpPr>
          <p:spPr>
            <a:xfrm rot="10800000">
              <a:off x="8257554" y="5801271"/>
              <a:ext cx="280988" cy="677862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46" y="5836818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231325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61 Grupo"/>
          <p:cNvGrpSpPr/>
          <p:nvPr/>
        </p:nvGrpSpPr>
        <p:grpSpPr>
          <a:xfrm>
            <a:off x="2617757" y="1934551"/>
            <a:ext cx="529423" cy="1089485"/>
            <a:chOff x="8244408" y="5445224"/>
            <a:chExt cx="529423" cy="1089485"/>
          </a:xfrm>
        </p:grpSpPr>
        <p:pic>
          <p:nvPicPr>
            <p:cNvPr id="63" name="Picture 2" descr="E:\Iconos\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445224"/>
              <a:ext cx="437009" cy="43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4" name="36 Forma"/>
            <p:cNvCxnSpPr/>
            <p:nvPr/>
          </p:nvCxnSpPr>
          <p:spPr>
            <a:xfrm rot="16200000" flipH="1">
              <a:off x="8273429" y="5785396"/>
              <a:ext cx="249237" cy="280988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40 Forma"/>
            <p:cNvCxnSpPr/>
            <p:nvPr/>
          </p:nvCxnSpPr>
          <p:spPr>
            <a:xfrm rot="10800000">
              <a:off x="8257554" y="5801271"/>
              <a:ext cx="280988" cy="677862"/>
            </a:xfrm>
            <a:prstGeom prst="bentConnector2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446" y="5836818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2" descr="http://t0.gstatic.com/images?q=tbn:ANd9GcQ5D1iWHGjJsj2tMekyyLynYp0V1qhzuZqTrP9et-o0bgpEr0qBp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6231325"/>
              <a:ext cx="303385" cy="30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67 Grupo"/>
          <p:cNvGrpSpPr/>
          <p:nvPr/>
        </p:nvGrpSpPr>
        <p:grpSpPr>
          <a:xfrm>
            <a:off x="3904616" y="1792427"/>
            <a:ext cx="579491" cy="799980"/>
            <a:chOff x="683568" y="2543421"/>
            <a:chExt cx="1037977" cy="1315517"/>
          </a:xfrm>
        </p:grpSpPr>
        <p:grpSp>
          <p:nvGrpSpPr>
            <p:cNvPr id="69" name="68 Grupo"/>
            <p:cNvGrpSpPr/>
            <p:nvPr/>
          </p:nvGrpSpPr>
          <p:grpSpPr>
            <a:xfrm>
              <a:off x="997502" y="2543421"/>
              <a:ext cx="669216" cy="830807"/>
              <a:chOff x="1429550" y="3193603"/>
              <a:chExt cx="669216" cy="830807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708" y="3193603"/>
                <a:ext cx="503058" cy="687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550" y="3317664"/>
                <a:ext cx="516816" cy="70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834412"/>
              <a:ext cx="1037977" cy="1024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Rectángulo"/>
          <p:cNvSpPr/>
          <p:nvPr/>
        </p:nvSpPr>
        <p:spPr>
          <a:xfrm>
            <a:off x="5979013" y="4471433"/>
            <a:ext cx="26308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100" dirty="0"/>
              <a:t>Acuerdo 002 de 2014 Expedido por el AGN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258397" y="4752517"/>
            <a:ext cx="2779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smtClean="0"/>
              <a:t>Articulo  36 </a:t>
            </a:r>
            <a:r>
              <a:rPr lang="es-CO" sz="1100" dirty="0"/>
              <a:t>de la Ley 1437 de 2011, establece los requisitos que debe reunir </a:t>
            </a:r>
            <a:r>
              <a:rPr lang="es-CO" sz="1100" dirty="0" smtClean="0"/>
              <a:t>un expediente </a:t>
            </a:r>
            <a:r>
              <a:rPr lang="es-CO" sz="1100" dirty="0"/>
              <a:t>para su formación, acumulación, organización y acceso.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84105" y="543500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100" dirty="0" smtClean="0"/>
              <a:t>Artículo </a:t>
            </a:r>
            <a:r>
              <a:rPr lang="es-CO" sz="1100" dirty="0"/>
              <a:t>58 de la Ley 1437 de 2011 determina que cuando el </a:t>
            </a:r>
            <a:r>
              <a:rPr lang="es-CO" sz="1100" dirty="0" smtClean="0"/>
              <a:t>procedimiento administrativo </a:t>
            </a:r>
            <a:r>
              <a:rPr lang="es-CO" sz="1100" dirty="0"/>
              <a:t>se adelante utilizando medios electrónicos, los documentos deberán </a:t>
            </a:r>
            <a:r>
              <a:rPr lang="es-CO" sz="1100" dirty="0" smtClean="0"/>
              <a:t>ser archivados </a:t>
            </a:r>
            <a:r>
              <a:rPr lang="es-CO" sz="1100" dirty="0"/>
              <a:t>en este mismo medio y que podrán almacenarse por medios electrónicos,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84105" y="608264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100" dirty="0" smtClean="0"/>
              <a:t>Artículo </a:t>
            </a:r>
            <a:r>
              <a:rPr lang="es-CO" sz="1100" dirty="0"/>
              <a:t>59 de la Ley 1437 de 2011 define el expediente electrónico y </a:t>
            </a:r>
            <a:r>
              <a:rPr lang="es-CO" sz="1100" dirty="0" smtClean="0"/>
              <a:t>establece algunos </a:t>
            </a:r>
            <a:r>
              <a:rPr lang="es-CO" sz="1100" dirty="0"/>
              <a:t>de los requisitos que debe reunir el expediente electrónico tales como </a:t>
            </a:r>
            <a:r>
              <a:rPr lang="es-CO" sz="1100" dirty="0" smtClean="0"/>
              <a:t>su foliación</a:t>
            </a:r>
            <a:r>
              <a:rPr lang="es-CO" sz="1100" dirty="0"/>
              <a:t>, integridad, recuperación, seguridad, archivo y conservación, cualquiera que </a:t>
            </a:r>
            <a:r>
              <a:rPr lang="es-CO" sz="1100" dirty="0" smtClean="0"/>
              <a:t>sea el </a:t>
            </a:r>
            <a:r>
              <a:rPr lang="es-CO" sz="1100" dirty="0"/>
              <a:t>tipo de información que contengan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80" y="5489398"/>
            <a:ext cx="800125" cy="73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 descr="Resultado de imagen para PANTALLA CON EXPLORADOR WINDOW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69" y="5502764"/>
            <a:ext cx="765797" cy="7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72 Rectángulo"/>
          <p:cNvSpPr/>
          <p:nvPr/>
        </p:nvSpPr>
        <p:spPr>
          <a:xfrm>
            <a:off x="2262386" y="6251925"/>
            <a:ext cx="7923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dirty="0" smtClean="0"/>
              <a:t>Explorador de Windows</a:t>
            </a:r>
            <a:endParaRPr lang="es-CO" sz="1100" dirty="0"/>
          </a:p>
        </p:txBody>
      </p:sp>
      <p:sp>
        <p:nvSpPr>
          <p:cNvPr id="74" name="73 Rectángulo"/>
          <p:cNvSpPr/>
          <p:nvPr/>
        </p:nvSpPr>
        <p:spPr>
          <a:xfrm>
            <a:off x="3147180" y="6266226"/>
            <a:ext cx="792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dirty="0" smtClean="0"/>
              <a:t>Correo.e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9344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11663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rgbClr val="FF0000"/>
                </a:solidFill>
              </a:rPr>
              <a:t>EXPEDIENTES DE ARCHIVO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968625" y="2174056"/>
            <a:ext cx="3132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Decreto 2578 de 2012</a:t>
            </a:r>
          </a:p>
          <a:p>
            <a:pPr eaLnBrk="1" hangingPunct="1">
              <a:defRPr/>
            </a:pP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Decreto 2609 de 2012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0000" r="5280" b="7352"/>
          <a:stretch>
            <a:fillRect/>
          </a:stretch>
        </p:blipFill>
        <p:spPr bwMode="auto">
          <a:xfrm>
            <a:off x="277813" y="2129606"/>
            <a:ext cx="2439987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957888" y="2326456"/>
            <a:ext cx="31337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>
                <a:solidFill>
                  <a:srgbClr val="FF0000"/>
                </a:solidFill>
                <a:latin typeface="Century Gothic" pitchFamily="34" charset="0"/>
              </a:rPr>
              <a:t>Decreto 1080 de 2015</a:t>
            </a:r>
          </a:p>
        </p:txBody>
      </p:sp>
      <p:sp>
        <p:nvSpPr>
          <p:cNvPr id="10" name="9 Cerrar llave"/>
          <p:cNvSpPr/>
          <p:nvPr/>
        </p:nvSpPr>
        <p:spPr>
          <a:xfrm>
            <a:off x="5651500" y="2174056"/>
            <a:ext cx="306388" cy="708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1" name="Picture 2" descr=":Archivo General de la Nación">
            <a:hlinkClick r:id="rId4" tooltip="Archivo General de la Nación: http://www.archivogeneral.gov.co/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7" y="2993380"/>
            <a:ext cx="9921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47664" y="3297178"/>
            <a:ext cx="626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70C0"/>
                </a:solidFill>
                <a:latin typeface="Century Gothic" pitchFamily="34" charset="0"/>
              </a:rPr>
              <a:t>Acuerdos – Resoluciones –Circulares -  Cartillas</a:t>
            </a:r>
          </a:p>
          <a:p>
            <a:pPr eaLnBrk="1" hangingPunct="1"/>
            <a:endParaRPr lang="es-ES_tradnl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949128" y="620688"/>
            <a:ext cx="66976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b="1" dirty="0" smtClean="0">
                <a:solidFill>
                  <a:srgbClr val="0070C0"/>
                </a:solidFill>
                <a:latin typeface="Century Gothic" pitchFamily="34" charset="0"/>
              </a:rPr>
              <a:t>	Leyes</a:t>
            </a:r>
            <a:r>
              <a:rPr lang="es-ES_tradnl" b="1" dirty="0">
                <a:solidFill>
                  <a:srgbClr val="0070C0"/>
                </a:solidFill>
                <a:latin typeface="Century Gothic" pitchFamily="34" charset="0"/>
              </a:rPr>
              <a:t>: 	Ley de Comercio Electrónico - </a:t>
            </a:r>
            <a:r>
              <a:rPr lang="es-ES_tradnl" dirty="0">
                <a:solidFill>
                  <a:srgbClr val="0070C0"/>
                </a:solidFill>
                <a:latin typeface="Century Gothic" pitchFamily="34" charset="0"/>
              </a:rPr>
              <a:t>Ley 527 de </a:t>
            </a:r>
            <a:r>
              <a:rPr lang="es-ES_tradnl" dirty="0" smtClean="0">
                <a:solidFill>
                  <a:srgbClr val="0070C0"/>
                </a:solidFill>
                <a:latin typeface="Century Gothic" pitchFamily="34" charset="0"/>
              </a:rPr>
              <a:t>	1999</a:t>
            </a:r>
            <a:endParaRPr lang="es-ES_tradnl" b="1" dirty="0">
              <a:solidFill>
                <a:srgbClr val="0070C0"/>
              </a:solidFill>
              <a:latin typeface="Century Gothic" pitchFamily="34" charset="0"/>
            </a:endParaRPr>
          </a:p>
          <a:p>
            <a:pPr eaLnBrk="1" hangingPunct="1"/>
            <a:r>
              <a:rPr lang="es-ES_tradnl" b="1" dirty="0">
                <a:solidFill>
                  <a:srgbClr val="0070C0"/>
                </a:solidFill>
                <a:latin typeface="Century Gothic" pitchFamily="34" charset="0"/>
              </a:rPr>
              <a:t>	</a:t>
            </a:r>
            <a:r>
              <a:rPr lang="es-ES_tradnl" sz="2000" b="1" dirty="0">
                <a:solidFill>
                  <a:srgbClr val="FF0000"/>
                </a:solidFill>
                <a:latin typeface="Century Gothic" pitchFamily="34" charset="0"/>
              </a:rPr>
              <a:t>Ley General de Archivos -  </a:t>
            </a:r>
            <a:r>
              <a:rPr lang="es-ES_tradnl" sz="2000" dirty="0">
                <a:solidFill>
                  <a:srgbClr val="FF0000"/>
                </a:solidFill>
                <a:latin typeface="Century Gothic" pitchFamily="34" charset="0"/>
              </a:rPr>
              <a:t>Ley 594 de 2000</a:t>
            </a:r>
          </a:p>
          <a:p>
            <a:pPr eaLnBrk="1" hangingPunct="1"/>
            <a:r>
              <a:rPr lang="es-ES_tradnl" b="1" dirty="0">
                <a:solidFill>
                  <a:srgbClr val="0070C0"/>
                </a:solidFill>
                <a:latin typeface="Century Gothic" pitchFamily="34" charset="0"/>
              </a:rPr>
              <a:t>	Ley Anti trámite – </a:t>
            </a:r>
            <a:r>
              <a:rPr lang="es-ES_tradnl" dirty="0">
                <a:solidFill>
                  <a:srgbClr val="0070C0"/>
                </a:solidFill>
                <a:latin typeface="Century Gothic" pitchFamily="34" charset="0"/>
              </a:rPr>
              <a:t>Ley 962 de 2005</a:t>
            </a:r>
          </a:p>
          <a:p>
            <a:pPr eaLnBrk="1" hangingPunct="1"/>
            <a:r>
              <a:rPr lang="es-ES_tradnl" dirty="0">
                <a:solidFill>
                  <a:srgbClr val="0070C0"/>
                </a:solidFill>
                <a:latin typeface="Century Gothic" pitchFamily="34" charset="0"/>
              </a:rPr>
              <a:t>	Ley del Archivista – Ley 1409 de 2010	 </a:t>
            </a:r>
            <a:r>
              <a:rPr lang="es-ES_tradnl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eaLnBrk="1" hangingPunct="1"/>
            <a:r>
              <a:rPr lang="es-ES_tradnl" b="1" dirty="0">
                <a:solidFill>
                  <a:srgbClr val="0070C0"/>
                </a:solidFill>
                <a:latin typeface="Century Gothic" pitchFamily="34" charset="0"/>
              </a:rPr>
              <a:t>	</a:t>
            </a:r>
            <a:endParaRPr lang="es-ES_tradnl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4" name="Picture 25" descr="Senado de la República de Colom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1076"/>
            <a:ext cx="195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10999" y="4357613"/>
            <a:ext cx="71758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70C0"/>
                </a:solidFill>
                <a:latin typeface="Century Gothic" pitchFamily="34" charset="0"/>
              </a:rPr>
              <a:t>ISAD(G) - </a:t>
            </a:r>
            <a:r>
              <a:rPr lang="es-ES_tradnl" sz="1600" b="1" dirty="0">
                <a:solidFill>
                  <a:srgbClr val="0070C0"/>
                </a:solidFill>
                <a:latin typeface="Century Gothic" pitchFamily="34" charset="0"/>
              </a:rPr>
              <a:t>N</a:t>
            </a:r>
            <a:r>
              <a:rPr lang="es-CO" sz="1600" b="1" dirty="0" err="1">
                <a:solidFill>
                  <a:srgbClr val="0070C0"/>
                </a:solidFill>
                <a:latin typeface="Century Gothic" pitchFamily="34" charset="0"/>
              </a:rPr>
              <a:t>orma</a:t>
            </a:r>
            <a:r>
              <a:rPr lang="es-CO" sz="1600" b="1" dirty="0">
                <a:solidFill>
                  <a:srgbClr val="0070C0"/>
                </a:solidFill>
                <a:latin typeface="Century Gothic" pitchFamily="34" charset="0"/>
              </a:rPr>
              <a:t> Internacional General de Descripción Archivística</a:t>
            </a:r>
            <a:endParaRPr lang="es-ES_tradnl" sz="1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4221088"/>
            <a:ext cx="1133475" cy="67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Ver imagen en tamaño complet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4" y="5281081"/>
            <a:ext cx="6334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474788" y="5241394"/>
            <a:ext cx="720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0070C0"/>
                </a:solidFill>
              </a:rPr>
              <a:t>ISO 19005-1:2005  (texto: </a:t>
            </a:r>
            <a:r>
              <a:rPr lang="es-ES" sz="2000" b="1" dirty="0" err="1">
                <a:solidFill>
                  <a:srgbClr val="0070C0"/>
                </a:solidFill>
              </a:rPr>
              <a:t>pdf</a:t>
            </a:r>
            <a:r>
              <a:rPr lang="es-ES" sz="2000" b="1" dirty="0">
                <a:solidFill>
                  <a:srgbClr val="0070C0"/>
                </a:solidFill>
              </a:rPr>
              <a:t>)  - </a:t>
            </a:r>
            <a:r>
              <a:rPr lang="pt-BR" sz="2000" b="1" dirty="0">
                <a:solidFill>
                  <a:srgbClr val="0070C0"/>
                </a:solidFill>
              </a:rPr>
              <a:t>ISO 10918 (gráficos: .</a:t>
            </a:r>
            <a:r>
              <a:rPr lang="pt-BR" sz="2000" b="1" dirty="0" err="1">
                <a:solidFill>
                  <a:srgbClr val="0070C0"/>
                </a:solidFill>
              </a:rPr>
              <a:t>jpg</a:t>
            </a:r>
            <a:r>
              <a:rPr lang="pt-BR" sz="2000" b="1" dirty="0">
                <a:solidFill>
                  <a:srgbClr val="0070C0"/>
                </a:solidFill>
              </a:rPr>
              <a:t>)</a:t>
            </a:r>
            <a:endParaRPr lang="es-ES" sz="2000" b="1" dirty="0">
              <a:solidFill>
                <a:srgbClr val="0070C0"/>
              </a:solidFill>
            </a:endParaRPr>
          </a:p>
          <a:p>
            <a:pPr eaLnBrk="1" hangingPunct="1"/>
            <a:r>
              <a:rPr lang="es-ES_tradnl" sz="2000" b="1" dirty="0">
                <a:solidFill>
                  <a:srgbClr val="0070C0"/>
                </a:solidFill>
                <a:latin typeface="Century Gothic" pitchFamily="34" charset="0"/>
              </a:rPr>
              <a:t>ISO 23081 – </a:t>
            </a:r>
            <a:r>
              <a:rPr lang="es-ES_tradnl" sz="1600" b="1" dirty="0">
                <a:solidFill>
                  <a:srgbClr val="0070C0"/>
                </a:solidFill>
                <a:latin typeface="Century Gothic" pitchFamily="34" charset="0"/>
              </a:rPr>
              <a:t>Metadatos para la gestión de </a:t>
            </a:r>
            <a:r>
              <a:rPr lang="es-ES_tradnl" sz="1600" b="1" dirty="0" smtClean="0">
                <a:solidFill>
                  <a:srgbClr val="0070C0"/>
                </a:solidFill>
                <a:latin typeface="Century Gothic" pitchFamily="34" charset="0"/>
              </a:rPr>
              <a:t>documentos</a:t>
            </a:r>
            <a:endParaRPr lang="es-ES_tradnl" sz="1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9" name="Picture 15" descr="K:\ged\123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254006"/>
            <a:ext cx="9493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468516" y="6172577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1400" b="1" dirty="0" smtClean="0">
                <a:solidFill>
                  <a:srgbClr val="FF0000"/>
                </a:solidFill>
                <a:latin typeface="Century Gothic" pitchFamily="34" charset="0"/>
              </a:rPr>
              <a:t>MoReq2</a:t>
            </a:r>
            <a:r>
              <a:rPr lang="es-ES_tradnl" sz="1400" b="1" dirty="0">
                <a:solidFill>
                  <a:srgbClr val="FF0000"/>
                </a:solidFill>
                <a:latin typeface="Century Gothic" pitchFamily="34" charset="0"/>
              </a:rPr>
              <a:t>: Modelo de Requisitos funcionales para la gestión de documentos electrónicos de archivo </a:t>
            </a:r>
          </a:p>
        </p:txBody>
      </p:sp>
    </p:spTree>
    <p:extLst>
      <p:ext uri="{BB962C8B-B14F-4D97-AF65-F5344CB8AC3E}">
        <p14:creationId xmlns:p14="http://schemas.microsoft.com/office/powerpoint/2010/main" val="35315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380312" y="1082595"/>
            <a:ext cx="1037977" cy="1315517"/>
            <a:chOff x="683568" y="2543421"/>
            <a:chExt cx="1037977" cy="1315517"/>
          </a:xfrm>
        </p:grpSpPr>
        <p:grpSp>
          <p:nvGrpSpPr>
            <p:cNvPr id="6" name="5 Grupo"/>
            <p:cNvGrpSpPr/>
            <p:nvPr/>
          </p:nvGrpSpPr>
          <p:grpSpPr>
            <a:xfrm>
              <a:off x="997502" y="2543421"/>
              <a:ext cx="669216" cy="830807"/>
              <a:chOff x="1429550" y="3193603"/>
              <a:chExt cx="669216" cy="83080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708" y="3193603"/>
                <a:ext cx="503058" cy="687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550" y="3317664"/>
                <a:ext cx="516816" cy="70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834412"/>
              <a:ext cx="1037977" cy="1024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24519"/>
            <a:ext cx="1224136" cy="194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589"/>
            <a:ext cx="5040560" cy="340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1510999" y="4357613"/>
            <a:ext cx="71758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70C0"/>
                </a:solidFill>
                <a:latin typeface="Century Gothic" pitchFamily="34" charset="0"/>
              </a:rPr>
              <a:t>ISAD(G) - </a:t>
            </a:r>
            <a:r>
              <a:rPr lang="es-ES_tradnl" sz="1600" b="1" dirty="0">
                <a:solidFill>
                  <a:srgbClr val="0070C0"/>
                </a:solidFill>
                <a:latin typeface="Century Gothic" pitchFamily="34" charset="0"/>
              </a:rPr>
              <a:t>N</a:t>
            </a:r>
            <a:r>
              <a:rPr lang="es-CO" sz="1600" b="1" dirty="0" err="1">
                <a:solidFill>
                  <a:srgbClr val="0070C0"/>
                </a:solidFill>
                <a:latin typeface="Century Gothic" pitchFamily="34" charset="0"/>
              </a:rPr>
              <a:t>orma</a:t>
            </a:r>
            <a:r>
              <a:rPr lang="es-CO" sz="1600" b="1" dirty="0">
                <a:solidFill>
                  <a:srgbClr val="0070C0"/>
                </a:solidFill>
                <a:latin typeface="Century Gothic" pitchFamily="34" charset="0"/>
              </a:rPr>
              <a:t> Internacional General de Descripción Archivística</a:t>
            </a:r>
            <a:endParaRPr lang="es-ES_tradnl" sz="1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4221088"/>
            <a:ext cx="1133475" cy="67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3 CuadroTexto"/>
          <p:cNvSpPr txBox="1">
            <a:spLocks noChangeArrowheads="1"/>
          </p:cNvSpPr>
          <p:nvPr/>
        </p:nvSpPr>
        <p:spPr bwMode="auto">
          <a:xfrm>
            <a:off x="900113" y="6651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>
                <a:solidFill>
                  <a:srgbClr val="FF0000"/>
                </a:solidFill>
              </a:rPr>
              <a:t>FONDO</a:t>
            </a:r>
          </a:p>
        </p:txBody>
      </p:sp>
      <p:sp>
        <p:nvSpPr>
          <p:cNvPr id="77" name="5 CuadroTexto"/>
          <p:cNvSpPr txBox="1">
            <a:spLocks noChangeArrowheads="1"/>
          </p:cNvSpPr>
          <p:nvPr/>
        </p:nvSpPr>
        <p:spPr bwMode="auto">
          <a:xfrm>
            <a:off x="1127125" y="110648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>
                <a:solidFill>
                  <a:schemeClr val="tx2"/>
                </a:solidFill>
              </a:rPr>
              <a:t>SECCION</a:t>
            </a:r>
          </a:p>
        </p:txBody>
      </p:sp>
      <p:sp>
        <p:nvSpPr>
          <p:cNvPr id="78" name="6 CuadroTexto"/>
          <p:cNvSpPr txBox="1">
            <a:spLocks noChangeArrowheads="1"/>
          </p:cNvSpPr>
          <p:nvPr/>
        </p:nvSpPr>
        <p:spPr bwMode="auto">
          <a:xfrm>
            <a:off x="1558925" y="1681163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>
                <a:solidFill>
                  <a:schemeClr val="tx2"/>
                </a:solidFill>
              </a:rPr>
              <a:t>SUBSECCION</a:t>
            </a:r>
          </a:p>
        </p:txBody>
      </p:sp>
      <p:sp>
        <p:nvSpPr>
          <p:cNvPr id="79" name="7 CuadroTexto"/>
          <p:cNvSpPr txBox="1">
            <a:spLocks noChangeArrowheads="1"/>
          </p:cNvSpPr>
          <p:nvPr/>
        </p:nvSpPr>
        <p:spPr bwMode="auto">
          <a:xfrm>
            <a:off x="2100263" y="2339975"/>
            <a:ext cx="160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dirty="0" smtClean="0">
                <a:solidFill>
                  <a:schemeClr val="tx2"/>
                </a:solidFill>
              </a:rPr>
              <a:t>GRUPO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2484438" y="2957513"/>
            <a:ext cx="1606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SERIE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3065463" y="3544888"/>
            <a:ext cx="16081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SUBSERIE</a:t>
            </a:r>
          </a:p>
        </p:txBody>
      </p:sp>
      <p:sp>
        <p:nvSpPr>
          <p:cNvPr id="82" name="10 CuadroTexto"/>
          <p:cNvSpPr txBox="1">
            <a:spLocks noChangeArrowheads="1"/>
          </p:cNvSpPr>
          <p:nvPr/>
        </p:nvSpPr>
        <p:spPr bwMode="auto">
          <a:xfrm>
            <a:off x="3509963" y="4202113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>
                <a:solidFill>
                  <a:srgbClr val="00B050"/>
                </a:solidFill>
              </a:rPr>
              <a:t>Expediente</a:t>
            </a:r>
          </a:p>
        </p:txBody>
      </p:sp>
      <p:sp>
        <p:nvSpPr>
          <p:cNvPr id="84" name="12 CuadroTexto"/>
          <p:cNvSpPr txBox="1">
            <a:spLocks noChangeArrowheads="1"/>
          </p:cNvSpPr>
          <p:nvPr/>
        </p:nvSpPr>
        <p:spPr bwMode="auto">
          <a:xfrm>
            <a:off x="1763713" y="6365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</a:t>
            </a:r>
          </a:p>
        </p:txBody>
      </p:sp>
      <p:sp>
        <p:nvSpPr>
          <p:cNvPr id="85" name="13 CuadroTexto"/>
          <p:cNvSpPr txBox="1">
            <a:spLocks noChangeArrowheads="1"/>
          </p:cNvSpPr>
          <p:nvPr/>
        </p:nvSpPr>
        <p:spPr bwMode="auto">
          <a:xfrm>
            <a:off x="2208213" y="1117600"/>
            <a:ext cx="142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ENE-300</a:t>
            </a:r>
          </a:p>
        </p:txBody>
      </p:sp>
      <p:sp>
        <p:nvSpPr>
          <p:cNvPr id="86" name="14 CuadroTexto"/>
          <p:cNvSpPr txBox="1">
            <a:spLocks noChangeArrowheads="1"/>
          </p:cNvSpPr>
          <p:nvPr/>
        </p:nvSpPr>
        <p:spPr bwMode="auto">
          <a:xfrm>
            <a:off x="3071813" y="16811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ENE-310</a:t>
            </a:r>
          </a:p>
        </p:txBody>
      </p:sp>
      <p:sp>
        <p:nvSpPr>
          <p:cNvPr id="87" name="15 CuadroTexto"/>
          <p:cNvSpPr txBox="1">
            <a:spLocks noChangeArrowheads="1"/>
          </p:cNvSpPr>
          <p:nvPr/>
        </p:nvSpPr>
        <p:spPr bwMode="auto">
          <a:xfrm>
            <a:off x="3203575" y="2330450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ENE-311</a:t>
            </a:r>
          </a:p>
        </p:txBody>
      </p:sp>
      <p:sp>
        <p:nvSpPr>
          <p:cNvPr id="88" name="16 CuadroTexto"/>
          <p:cNvSpPr txBox="1">
            <a:spLocks noChangeArrowheads="1"/>
          </p:cNvSpPr>
          <p:nvPr/>
        </p:nvSpPr>
        <p:spPr bwMode="auto">
          <a:xfrm>
            <a:off x="3635375" y="2897188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ENE-311.08</a:t>
            </a:r>
          </a:p>
        </p:txBody>
      </p:sp>
      <p:sp>
        <p:nvSpPr>
          <p:cNvPr id="89" name="17 CuadroTexto"/>
          <p:cNvSpPr txBox="1">
            <a:spLocks noChangeArrowheads="1"/>
          </p:cNvSpPr>
          <p:nvPr/>
        </p:nvSpPr>
        <p:spPr bwMode="auto">
          <a:xfrm>
            <a:off x="5003800" y="42179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/>
              <a:t>ENE-311.08.1.</a:t>
            </a:r>
            <a:r>
              <a:rPr lang="es-CO" b="1">
                <a:solidFill>
                  <a:srgbClr val="FF0000"/>
                </a:solidFill>
              </a:rPr>
              <a:t>000001</a:t>
            </a:r>
          </a:p>
        </p:txBody>
      </p:sp>
      <p:sp>
        <p:nvSpPr>
          <p:cNvPr id="90" name="18 CuadroTexto"/>
          <p:cNvSpPr txBox="1">
            <a:spLocks noChangeArrowheads="1"/>
          </p:cNvSpPr>
          <p:nvPr/>
        </p:nvSpPr>
        <p:spPr bwMode="auto">
          <a:xfrm>
            <a:off x="4433888" y="3544888"/>
            <a:ext cx="200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ENE-311.08.1</a:t>
            </a:r>
          </a:p>
        </p:txBody>
      </p:sp>
      <p:sp>
        <p:nvSpPr>
          <p:cNvPr id="95" name="24 CuadroTexto"/>
          <p:cNvSpPr txBox="1">
            <a:spLocks noChangeArrowheads="1"/>
          </p:cNvSpPr>
          <p:nvPr/>
        </p:nvSpPr>
        <p:spPr bwMode="auto">
          <a:xfrm>
            <a:off x="749300" y="114300"/>
            <a:ext cx="748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800" dirty="0"/>
              <a:t>SISTEMA DE CLASIFICACION </a:t>
            </a:r>
            <a:r>
              <a:rPr lang="es-CO" sz="2800" dirty="0" smtClean="0"/>
              <a:t>MULTINIVEL</a:t>
            </a:r>
            <a:endParaRPr lang="es-CO" sz="2800" dirty="0"/>
          </a:p>
        </p:txBody>
      </p:sp>
      <p:pic>
        <p:nvPicPr>
          <p:cNvPr id="98" name="Picture 2" descr="\\1aservidor\coes_ltda\50_TECNICA\50.8_PROYECTOS\50.8_PROYECTO_SGD_AIDD\img_AIDD\0.2_administrar_fon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6250"/>
            <a:ext cx="7508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" descr="\\1aservidor\coes_ltda\50_TECNICA\50.8_PROYECTOS\50.8_PROYECTO_SGD_AIDD\img_AIDD\Dependencia_Subsec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538288"/>
            <a:ext cx="6080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5" descr="\\1aservidor\coes_ltda\50_TECNICA\50.8_PROYECTOS\50.8_PROYECTO_SGD_AIDD\img_AIDD\Dependencia_Secc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962025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6" descr="\\1aservidor\coes_ltda\50_TECNICA\50.8_PROYECTOS\50.8_PROYECTO_SGD_AIDD\img_AIDD\Dependencia_Divi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185988"/>
            <a:ext cx="657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" descr="\\1aservidor\coes_ltda\50_TECNICA\50.8_PROYECTOS\50.8_PROYECTO_SGD_AIDD\img_AIDD\ser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833688"/>
            <a:ext cx="6683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8" descr="\\1aservidor\coes_ltda\50_TECNICA\50.8_PROYECTOS\50.8_PROYECTO_SGD_AIDD\img_AIDD\Subseri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1063"/>
            <a:ext cx="658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" descr="\\1aservidor\coes_ltda\50_TECNICA\50.8_PROYECTOS\50.8_PROYECTO_SGD_AIDD\img_AIDD\carpeta-azu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017963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4561161"/>
            <a:ext cx="635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64361"/>
            <a:ext cx="635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5121548"/>
            <a:ext cx="63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478736"/>
            <a:ext cx="635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5835923"/>
            <a:ext cx="63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24 CuadroTexto"/>
          <p:cNvSpPr txBox="1">
            <a:spLocks noChangeArrowheads="1"/>
          </p:cNvSpPr>
          <p:nvPr/>
        </p:nvSpPr>
        <p:spPr bwMode="auto">
          <a:xfrm>
            <a:off x="3786188" y="6347098"/>
            <a:ext cx="2143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01- Minuta Contrato 001-2009</a:t>
            </a:r>
          </a:p>
        </p:txBody>
      </p:sp>
      <p:sp>
        <p:nvSpPr>
          <p:cNvPr id="120" name="25 CuadroTexto"/>
          <p:cNvSpPr txBox="1">
            <a:spLocks noChangeArrowheads="1"/>
          </p:cNvSpPr>
          <p:nvPr/>
        </p:nvSpPr>
        <p:spPr bwMode="auto">
          <a:xfrm>
            <a:off x="4071938" y="6029598"/>
            <a:ext cx="135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02-Acta de inicio</a:t>
            </a:r>
          </a:p>
        </p:txBody>
      </p:sp>
      <p:sp>
        <p:nvSpPr>
          <p:cNvPr id="121" name="26 CuadroTexto"/>
          <p:cNvSpPr txBox="1">
            <a:spLocks noChangeArrowheads="1"/>
          </p:cNvSpPr>
          <p:nvPr/>
        </p:nvSpPr>
        <p:spPr bwMode="auto">
          <a:xfrm>
            <a:off x="4214813" y="5704161"/>
            <a:ext cx="185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03-Informe de Avances</a:t>
            </a:r>
          </a:p>
        </p:txBody>
      </p:sp>
      <p:sp>
        <p:nvSpPr>
          <p:cNvPr id="122" name="27 CuadroTexto"/>
          <p:cNvSpPr txBox="1">
            <a:spLocks noChangeArrowheads="1"/>
          </p:cNvSpPr>
          <p:nvPr/>
        </p:nvSpPr>
        <p:spPr bwMode="auto">
          <a:xfrm>
            <a:off x="4643438" y="5172348"/>
            <a:ext cx="1071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05 -Acta final</a:t>
            </a:r>
          </a:p>
        </p:txBody>
      </p:sp>
      <p:sp>
        <p:nvSpPr>
          <p:cNvPr id="123" name="29 CuadroTexto"/>
          <p:cNvSpPr txBox="1">
            <a:spLocks noChangeArrowheads="1"/>
          </p:cNvSpPr>
          <p:nvPr/>
        </p:nvSpPr>
        <p:spPr bwMode="auto">
          <a:xfrm>
            <a:off x="4357688" y="5418411"/>
            <a:ext cx="1071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04- Estadística</a:t>
            </a:r>
          </a:p>
        </p:txBody>
      </p:sp>
      <p:sp>
        <p:nvSpPr>
          <p:cNvPr id="126" name="125 Abrir llave"/>
          <p:cNvSpPr/>
          <p:nvPr/>
        </p:nvSpPr>
        <p:spPr>
          <a:xfrm rot="10800000" flipH="1">
            <a:off x="2427015" y="4787702"/>
            <a:ext cx="515143" cy="1705768"/>
          </a:xfrm>
          <a:prstGeom prst="leftBrace">
            <a:avLst>
              <a:gd name="adj1" fmla="val 8333"/>
              <a:gd name="adj2" fmla="val 527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7" name="10 CuadroTexto"/>
          <p:cNvSpPr txBox="1">
            <a:spLocks noChangeArrowheads="1"/>
          </p:cNvSpPr>
          <p:nvPr/>
        </p:nvSpPr>
        <p:spPr bwMode="auto">
          <a:xfrm>
            <a:off x="260422" y="5435932"/>
            <a:ext cx="2102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>
                <a:solidFill>
                  <a:srgbClr val="00B050"/>
                </a:solidFill>
              </a:rPr>
              <a:t>Tipos documentales</a:t>
            </a:r>
            <a:endParaRPr lang="es-CO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common.ziffdavisinternet.com/util_get_image/12/0,1425,i=120441,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72" y="1137040"/>
            <a:ext cx="1440160" cy="9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Icono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4" y="69269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79" y="1747752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9" y="1273720"/>
            <a:ext cx="425283" cy="4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40 Forma"/>
          <p:cNvCxnSpPr/>
          <p:nvPr/>
        </p:nvCxnSpPr>
        <p:spPr>
          <a:xfrm rot="10800000">
            <a:off x="6907391" y="1282531"/>
            <a:ext cx="280988" cy="677862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36 Forma"/>
          <p:cNvCxnSpPr/>
          <p:nvPr/>
        </p:nvCxnSpPr>
        <p:spPr>
          <a:xfrm rot="16200000" flipH="1">
            <a:off x="6923267" y="1307863"/>
            <a:ext cx="249237" cy="280988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" y="213780"/>
            <a:ext cx="4988723" cy="32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5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1510999" y="4357613"/>
            <a:ext cx="71758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70C0"/>
                </a:solidFill>
                <a:latin typeface="Century Gothic" pitchFamily="34" charset="0"/>
              </a:rPr>
              <a:t>ISAD(G) - </a:t>
            </a:r>
            <a:r>
              <a:rPr lang="es-ES_tradnl" sz="1600" b="1" dirty="0">
                <a:solidFill>
                  <a:srgbClr val="0070C0"/>
                </a:solidFill>
                <a:latin typeface="Century Gothic" pitchFamily="34" charset="0"/>
              </a:rPr>
              <a:t>N</a:t>
            </a:r>
            <a:r>
              <a:rPr lang="es-CO" sz="1600" b="1" dirty="0" err="1">
                <a:solidFill>
                  <a:srgbClr val="0070C0"/>
                </a:solidFill>
                <a:latin typeface="Century Gothic" pitchFamily="34" charset="0"/>
              </a:rPr>
              <a:t>orma</a:t>
            </a:r>
            <a:r>
              <a:rPr lang="es-CO" sz="1600" b="1" dirty="0">
                <a:solidFill>
                  <a:srgbClr val="0070C0"/>
                </a:solidFill>
                <a:latin typeface="Century Gothic" pitchFamily="34" charset="0"/>
              </a:rPr>
              <a:t> Internacional General de Descripción Archivística</a:t>
            </a:r>
            <a:endParaRPr lang="es-ES_tradnl" sz="16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4221088"/>
            <a:ext cx="1133475" cy="67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8277"/>
            <a:ext cx="7868073" cy="562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88640"/>
            <a:ext cx="693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DIGITALIZACION</a:t>
            </a:r>
            <a:endParaRPr lang="es-CO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191"/>
            <a:ext cx="1008856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87" y="4608654"/>
            <a:ext cx="727075" cy="8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3 CuadroTexto"/>
          <p:cNvSpPr txBox="1">
            <a:spLocks noChangeArrowheads="1"/>
          </p:cNvSpPr>
          <p:nvPr/>
        </p:nvSpPr>
        <p:spPr bwMode="auto">
          <a:xfrm>
            <a:off x="900113" y="6651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>
                <a:solidFill>
                  <a:srgbClr val="FF0000"/>
                </a:solidFill>
              </a:rPr>
              <a:t>FONDO</a:t>
            </a:r>
          </a:p>
        </p:txBody>
      </p:sp>
      <p:sp>
        <p:nvSpPr>
          <p:cNvPr id="77" name="5 CuadroTexto"/>
          <p:cNvSpPr txBox="1">
            <a:spLocks noChangeArrowheads="1"/>
          </p:cNvSpPr>
          <p:nvPr/>
        </p:nvSpPr>
        <p:spPr bwMode="auto">
          <a:xfrm>
            <a:off x="1127125" y="110648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>
                <a:solidFill>
                  <a:schemeClr val="tx2"/>
                </a:solidFill>
              </a:rPr>
              <a:t>SECCION</a:t>
            </a:r>
          </a:p>
        </p:txBody>
      </p:sp>
      <p:sp>
        <p:nvSpPr>
          <p:cNvPr id="78" name="6 CuadroTexto"/>
          <p:cNvSpPr txBox="1">
            <a:spLocks noChangeArrowheads="1"/>
          </p:cNvSpPr>
          <p:nvPr/>
        </p:nvSpPr>
        <p:spPr bwMode="auto">
          <a:xfrm>
            <a:off x="1558925" y="1681163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>
                <a:solidFill>
                  <a:schemeClr val="tx2"/>
                </a:solidFill>
              </a:rPr>
              <a:t>SUBSECCION</a:t>
            </a:r>
          </a:p>
        </p:txBody>
      </p:sp>
      <p:sp>
        <p:nvSpPr>
          <p:cNvPr id="79" name="7 CuadroTexto"/>
          <p:cNvSpPr txBox="1">
            <a:spLocks noChangeArrowheads="1"/>
          </p:cNvSpPr>
          <p:nvPr/>
        </p:nvSpPr>
        <p:spPr bwMode="auto">
          <a:xfrm>
            <a:off x="2100263" y="2339975"/>
            <a:ext cx="160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dirty="0" smtClean="0">
                <a:solidFill>
                  <a:schemeClr val="tx2"/>
                </a:solidFill>
              </a:rPr>
              <a:t>GRUPO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2484438" y="2957513"/>
            <a:ext cx="1606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SERIE</a:t>
            </a:r>
          </a:p>
        </p:txBody>
      </p:sp>
      <p:sp>
        <p:nvSpPr>
          <p:cNvPr id="81" name="80 CuadroTexto"/>
          <p:cNvSpPr txBox="1"/>
          <p:nvPr/>
        </p:nvSpPr>
        <p:spPr>
          <a:xfrm>
            <a:off x="3065463" y="3544888"/>
            <a:ext cx="16081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SUBSERIE</a:t>
            </a:r>
          </a:p>
        </p:txBody>
      </p:sp>
      <p:sp>
        <p:nvSpPr>
          <p:cNvPr id="82" name="10 CuadroTexto"/>
          <p:cNvSpPr txBox="1">
            <a:spLocks noChangeArrowheads="1"/>
          </p:cNvSpPr>
          <p:nvPr/>
        </p:nvSpPr>
        <p:spPr bwMode="auto">
          <a:xfrm>
            <a:off x="3509963" y="4202113"/>
            <a:ext cx="2205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>
                <a:solidFill>
                  <a:srgbClr val="00B050"/>
                </a:solidFill>
              </a:rPr>
              <a:t>Expediente  Digital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84" name="12 CuadroTexto"/>
          <p:cNvSpPr txBox="1">
            <a:spLocks noChangeArrowheads="1"/>
          </p:cNvSpPr>
          <p:nvPr/>
        </p:nvSpPr>
        <p:spPr bwMode="auto">
          <a:xfrm>
            <a:off x="1763713" y="6365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</a:t>
            </a:r>
          </a:p>
        </p:txBody>
      </p:sp>
      <p:sp>
        <p:nvSpPr>
          <p:cNvPr id="85" name="13 CuadroTexto"/>
          <p:cNvSpPr txBox="1">
            <a:spLocks noChangeArrowheads="1"/>
          </p:cNvSpPr>
          <p:nvPr/>
        </p:nvSpPr>
        <p:spPr bwMode="auto">
          <a:xfrm>
            <a:off x="2208213" y="1117600"/>
            <a:ext cx="142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ENE-300</a:t>
            </a:r>
          </a:p>
        </p:txBody>
      </p:sp>
      <p:sp>
        <p:nvSpPr>
          <p:cNvPr id="86" name="14 CuadroTexto"/>
          <p:cNvSpPr txBox="1">
            <a:spLocks noChangeArrowheads="1"/>
          </p:cNvSpPr>
          <p:nvPr/>
        </p:nvSpPr>
        <p:spPr bwMode="auto">
          <a:xfrm>
            <a:off x="3071813" y="16811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ENE-310</a:t>
            </a:r>
          </a:p>
        </p:txBody>
      </p:sp>
      <p:sp>
        <p:nvSpPr>
          <p:cNvPr id="87" name="15 CuadroTexto"/>
          <p:cNvSpPr txBox="1">
            <a:spLocks noChangeArrowheads="1"/>
          </p:cNvSpPr>
          <p:nvPr/>
        </p:nvSpPr>
        <p:spPr bwMode="auto">
          <a:xfrm>
            <a:off x="3203575" y="2330450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ENE-311</a:t>
            </a:r>
          </a:p>
        </p:txBody>
      </p:sp>
      <p:sp>
        <p:nvSpPr>
          <p:cNvPr id="88" name="16 CuadroTexto"/>
          <p:cNvSpPr txBox="1">
            <a:spLocks noChangeArrowheads="1"/>
          </p:cNvSpPr>
          <p:nvPr/>
        </p:nvSpPr>
        <p:spPr bwMode="auto">
          <a:xfrm>
            <a:off x="3635375" y="2897188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ENE-311.08</a:t>
            </a:r>
          </a:p>
        </p:txBody>
      </p:sp>
      <p:sp>
        <p:nvSpPr>
          <p:cNvPr id="89" name="17 CuadroTexto"/>
          <p:cNvSpPr txBox="1">
            <a:spLocks noChangeArrowheads="1"/>
          </p:cNvSpPr>
          <p:nvPr/>
        </p:nvSpPr>
        <p:spPr bwMode="auto">
          <a:xfrm>
            <a:off x="5580112" y="4179094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/>
              <a:t>ENE-311.08.1.</a:t>
            </a:r>
            <a:r>
              <a:rPr lang="es-CO" b="1" dirty="0">
                <a:solidFill>
                  <a:srgbClr val="FF0000"/>
                </a:solidFill>
              </a:rPr>
              <a:t>000001</a:t>
            </a:r>
          </a:p>
        </p:txBody>
      </p:sp>
      <p:sp>
        <p:nvSpPr>
          <p:cNvPr id="90" name="18 CuadroTexto"/>
          <p:cNvSpPr txBox="1">
            <a:spLocks noChangeArrowheads="1"/>
          </p:cNvSpPr>
          <p:nvPr/>
        </p:nvSpPr>
        <p:spPr bwMode="auto">
          <a:xfrm>
            <a:off x="4433888" y="3544888"/>
            <a:ext cx="200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/>
              <a:t>ENE-311.08.1</a:t>
            </a:r>
          </a:p>
        </p:txBody>
      </p:sp>
      <p:sp>
        <p:nvSpPr>
          <p:cNvPr id="95" name="24 CuadroTexto"/>
          <p:cNvSpPr txBox="1">
            <a:spLocks noChangeArrowheads="1"/>
          </p:cNvSpPr>
          <p:nvPr/>
        </p:nvSpPr>
        <p:spPr bwMode="auto">
          <a:xfrm>
            <a:off x="749300" y="114300"/>
            <a:ext cx="748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800" dirty="0"/>
              <a:t>SISTEMA DE CLASIFICACION </a:t>
            </a:r>
            <a:r>
              <a:rPr lang="es-CO" sz="2800" dirty="0" smtClean="0"/>
              <a:t>MULTINIVEL</a:t>
            </a:r>
            <a:endParaRPr lang="es-CO" sz="2800" dirty="0"/>
          </a:p>
        </p:txBody>
      </p:sp>
      <p:pic>
        <p:nvPicPr>
          <p:cNvPr id="98" name="Picture 2" descr="\\1aservidor\coes_ltda\50_TECNICA\50.8_PROYECTOS\50.8_PROYECTO_SGD_AIDD\img_AIDD\0.2_administrar_fon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6250"/>
            <a:ext cx="7508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" descr="\\1aservidor\coes_ltda\50_TECNICA\50.8_PROYECTOS\50.8_PROYECTO_SGD_AIDD\img_AIDD\Dependencia_Subsecc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538288"/>
            <a:ext cx="6080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5" descr="\\1aservidor\coes_ltda\50_TECNICA\50.8_PROYECTOS\50.8_PROYECTO_SGD_AIDD\img_AIDD\Dependencia_Secc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962025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6" descr="\\1aservidor\coes_ltda\50_TECNICA\50.8_PROYECTOS\50.8_PROYECTO_SGD_AIDD\img_AIDD\Dependencia_Divis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185988"/>
            <a:ext cx="657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" descr="\\1aservidor\coes_ltda\50_TECNICA\50.8_PROYECTOS\50.8_PROYECTO_SGD_AIDD\img_AIDD\seri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833688"/>
            <a:ext cx="6683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8" descr="\\1aservidor\coes_ltda\50_TECNICA\50.8_PROYECTOS\50.8_PROYECTO_SGD_AIDD\img_AIDD\Subseri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1063"/>
            <a:ext cx="658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" descr="\\1aservidor\coes_ltda\50_TECNICA\50.8_PROYECTOS\50.8_PROYECTO_SGD_AIDD\img_AIDD\carpeta-azu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017963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24 CuadroTexto"/>
          <p:cNvSpPr txBox="1">
            <a:spLocks noChangeArrowheads="1"/>
          </p:cNvSpPr>
          <p:nvPr/>
        </p:nvSpPr>
        <p:spPr bwMode="auto">
          <a:xfrm>
            <a:off x="3786188" y="6347098"/>
            <a:ext cx="2143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01- Minuta Contrato 001-2009</a:t>
            </a:r>
          </a:p>
        </p:txBody>
      </p:sp>
      <p:sp>
        <p:nvSpPr>
          <p:cNvPr id="120" name="25 CuadroTexto"/>
          <p:cNvSpPr txBox="1">
            <a:spLocks noChangeArrowheads="1"/>
          </p:cNvSpPr>
          <p:nvPr/>
        </p:nvSpPr>
        <p:spPr bwMode="auto">
          <a:xfrm>
            <a:off x="4071938" y="6029598"/>
            <a:ext cx="135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02-Acta de inicio</a:t>
            </a:r>
          </a:p>
        </p:txBody>
      </p:sp>
      <p:sp>
        <p:nvSpPr>
          <p:cNvPr id="121" name="26 CuadroTexto"/>
          <p:cNvSpPr txBox="1">
            <a:spLocks noChangeArrowheads="1"/>
          </p:cNvSpPr>
          <p:nvPr/>
        </p:nvSpPr>
        <p:spPr bwMode="auto">
          <a:xfrm>
            <a:off x="4214813" y="5704161"/>
            <a:ext cx="185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03-Informe de Avances</a:t>
            </a:r>
          </a:p>
        </p:txBody>
      </p:sp>
      <p:sp>
        <p:nvSpPr>
          <p:cNvPr id="122" name="27 CuadroTexto"/>
          <p:cNvSpPr txBox="1">
            <a:spLocks noChangeArrowheads="1"/>
          </p:cNvSpPr>
          <p:nvPr/>
        </p:nvSpPr>
        <p:spPr bwMode="auto">
          <a:xfrm>
            <a:off x="4643438" y="5172348"/>
            <a:ext cx="1071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05 -Acta final</a:t>
            </a:r>
          </a:p>
        </p:txBody>
      </p:sp>
      <p:sp>
        <p:nvSpPr>
          <p:cNvPr id="123" name="29 CuadroTexto"/>
          <p:cNvSpPr txBox="1">
            <a:spLocks noChangeArrowheads="1"/>
          </p:cNvSpPr>
          <p:nvPr/>
        </p:nvSpPr>
        <p:spPr bwMode="auto">
          <a:xfrm>
            <a:off x="4357688" y="5418411"/>
            <a:ext cx="1071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Zrnic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rnic" pitchFamily="2" charset="0"/>
              </a:defRPr>
            </a:lvl9pPr>
          </a:lstStyle>
          <a:p>
            <a:pPr algn="l" eaLnBrk="1" hangingPunct="1"/>
            <a:r>
              <a:rPr lang="es-CO" sz="1000" b="1">
                <a:solidFill>
                  <a:srgbClr val="FF0000"/>
                </a:solidFill>
                <a:latin typeface="Century Gothic" pitchFamily="34" charset="0"/>
              </a:rPr>
              <a:t>04- Estadística</a:t>
            </a:r>
          </a:p>
        </p:txBody>
      </p:sp>
      <p:sp>
        <p:nvSpPr>
          <p:cNvPr id="124" name="123 Abrir llave"/>
          <p:cNvSpPr/>
          <p:nvPr/>
        </p:nvSpPr>
        <p:spPr>
          <a:xfrm rot="10800000" flipH="1">
            <a:off x="2427015" y="4787702"/>
            <a:ext cx="515143" cy="1705768"/>
          </a:xfrm>
          <a:prstGeom prst="leftBrace">
            <a:avLst>
              <a:gd name="adj1" fmla="val 8333"/>
              <a:gd name="adj2" fmla="val 527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10 CuadroTexto"/>
          <p:cNvSpPr txBox="1">
            <a:spLocks noChangeArrowheads="1"/>
          </p:cNvSpPr>
          <p:nvPr/>
        </p:nvSpPr>
        <p:spPr bwMode="auto">
          <a:xfrm>
            <a:off x="260422" y="5435932"/>
            <a:ext cx="2102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>
                <a:solidFill>
                  <a:srgbClr val="00B050"/>
                </a:solidFill>
              </a:rPr>
              <a:t>Tipos documentales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46" name="21 CuadroTexto"/>
          <p:cNvSpPr txBox="1">
            <a:spLocks noChangeArrowheads="1"/>
          </p:cNvSpPr>
          <p:nvPr/>
        </p:nvSpPr>
        <p:spPr bwMode="auto">
          <a:xfrm>
            <a:off x="6007100" y="5661248"/>
            <a:ext cx="331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/>
              <a:t>ENE-311.08.1.</a:t>
            </a:r>
            <a:r>
              <a:rPr lang="es-CO" b="1" dirty="0" smtClean="0">
                <a:solidFill>
                  <a:srgbClr val="FF0000"/>
                </a:solidFill>
              </a:rPr>
              <a:t>000001-3</a:t>
            </a:r>
            <a:r>
              <a:rPr lang="es-CO" b="1" dirty="0" smtClean="0"/>
              <a:t>.pdf</a:t>
            </a:r>
            <a:endParaRPr lang="es-CO" b="1" dirty="0"/>
          </a:p>
        </p:txBody>
      </p:sp>
      <p:sp>
        <p:nvSpPr>
          <p:cNvPr id="47" name="22 CuadroTexto"/>
          <p:cNvSpPr txBox="1">
            <a:spLocks noChangeArrowheads="1"/>
          </p:cNvSpPr>
          <p:nvPr/>
        </p:nvSpPr>
        <p:spPr bwMode="auto">
          <a:xfrm>
            <a:off x="6007100" y="5373216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/>
              <a:t>ENE-311.08.1.</a:t>
            </a:r>
            <a:r>
              <a:rPr lang="es-CO" b="1" dirty="0" smtClean="0">
                <a:solidFill>
                  <a:srgbClr val="FF0000"/>
                </a:solidFill>
              </a:rPr>
              <a:t>000001-4.</a:t>
            </a:r>
            <a:r>
              <a:rPr lang="es-CO" b="1" dirty="0" smtClean="0"/>
              <a:t>pdf</a:t>
            </a:r>
            <a:endParaRPr lang="es-CO" b="1" dirty="0"/>
          </a:p>
        </p:txBody>
      </p:sp>
      <p:sp>
        <p:nvSpPr>
          <p:cNvPr id="48" name="23 CuadroTexto"/>
          <p:cNvSpPr txBox="1">
            <a:spLocks noChangeArrowheads="1"/>
          </p:cNvSpPr>
          <p:nvPr/>
        </p:nvSpPr>
        <p:spPr bwMode="auto">
          <a:xfrm>
            <a:off x="6011863" y="6011441"/>
            <a:ext cx="331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/>
              <a:t>ENE-311.08.1.</a:t>
            </a:r>
            <a:r>
              <a:rPr lang="es-CO" b="1" dirty="0" smtClean="0">
                <a:solidFill>
                  <a:srgbClr val="FF0000"/>
                </a:solidFill>
              </a:rPr>
              <a:t>000001-2</a:t>
            </a:r>
            <a:r>
              <a:rPr lang="es-CO" b="1" dirty="0" smtClean="0"/>
              <a:t>.pdf</a:t>
            </a:r>
            <a:endParaRPr lang="es-CO" b="1" dirty="0"/>
          </a:p>
        </p:txBody>
      </p:sp>
      <p:sp>
        <p:nvSpPr>
          <p:cNvPr id="49" name="26 CuadroTexto"/>
          <p:cNvSpPr txBox="1">
            <a:spLocks noChangeArrowheads="1"/>
          </p:cNvSpPr>
          <p:nvPr/>
        </p:nvSpPr>
        <p:spPr bwMode="auto">
          <a:xfrm>
            <a:off x="6007100" y="6309320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/>
              <a:t>ENE-311.08.1.</a:t>
            </a:r>
            <a:r>
              <a:rPr lang="es-CO" b="1" dirty="0" smtClean="0">
                <a:solidFill>
                  <a:srgbClr val="FF0000"/>
                </a:solidFill>
              </a:rPr>
              <a:t>000001-1</a:t>
            </a:r>
            <a:r>
              <a:rPr lang="es-CO" b="1" dirty="0" smtClean="0"/>
              <a:t>.pdf</a:t>
            </a:r>
            <a:endParaRPr lang="es-CO" b="1" dirty="0"/>
          </a:p>
        </p:txBody>
      </p:sp>
      <p:sp>
        <p:nvSpPr>
          <p:cNvPr id="54" name="22 CuadroTexto"/>
          <p:cNvSpPr txBox="1">
            <a:spLocks noChangeArrowheads="1"/>
          </p:cNvSpPr>
          <p:nvPr/>
        </p:nvSpPr>
        <p:spPr bwMode="auto">
          <a:xfrm>
            <a:off x="6012160" y="5076924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b="1" dirty="0" smtClean="0"/>
              <a:t>ENE-311.08.1.</a:t>
            </a:r>
            <a:r>
              <a:rPr lang="es-CO" b="1" dirty="0" smtClean="0">
                <a:solidFill>
                  <a:srgbClr val="FF0000"/>
                </a:solidFill>
              </a:rPr>
              <a:t>000001-5.</a:t>
            </a:r>
            <a:r>
              <a:rPr lang="es-CO" b="1" dirty="0" smtClean="0"/>
              <a:t>pdf</a:t>
            </a:r>
            <a:endParaRPr lang="es-CO" b="1" dirty="0"/>
          </a:p>
        </p:txBody>
      </p:sp>
      <p:pic>
        <p:nvPicPr>
          <p:cNvPr id="57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867591"/>
            <a:ext cx="727075" cy="8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61" y="5157192"/>
            <a:ext cx="727075" cy="8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37" y="5445224"/>
            <a:ext cx="727075" cy="8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 descr="http://t0.gstatic.com/images?q=tbn:ANd9GcQ5D1iWHGjJsj2tMekyyLynYp0V1qhzuZqTrP9et-o0bgpEr0qB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33256"/>
            <a:ext cx="727075" cy="8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60" y="58907"/>
            <a:ext cx="1225129" cy="15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1715</Words>
  <Application>Microsoft Office PowerPoint</Application>
  <PresentationFormat>Presentación en pantalla (4:3)</PresentationFormat>
  <Paragraphs>318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EXPEDIENTES DE ARCHIVO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user</cp:lastModifiedBy>
  <cp:revision>27</cp:revision>
  <dcterms:created xsi:type="dcterms:W3CDTF">2015-06-26T15:15:19Z</dcterms:created>
  <dcterms:modified xsi:type="dcterms:W3CDTF">2016-10-19T12:49:36Z</dcterms:modified>
</cp:coreProperties>
</file>